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8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sldIdLst>
    <p:sldId id="313" r:id="rId3"/>
    <p:sldId id="307" r:id="rId4"/>
    <p:sldId id="308" r:id="rId5"/>
    <p:sldId id="314" r:id="rId6"/>
    <p:sldId id="260" r:id="rId7"/>
    <p:sldId id="279" r:id="rId8"/>
    <p:sldId id="263" r:id="rId9"/>
    <p:sldId id="280" r:id="rId10"/>
    <p:sldId id="265" r:id="rId11"/>
    <p:sldId id="281" r:id="rId12"/>
    <p:sldId id="282" r:id="rId13"/>
    <p:sldId id="266" r:id="rId14"/>
    <p:sldId id="267" r:id="rId15"/>
    <p:sldId id="275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19" r:id="rId40"/>
    <p:sldId id="320" r:id="rId41"/>
    <p:sldId id="321" r:id="rId42"/>
    <p:sldId id="327" r:id="rId43"/>
    <p:sldId id="323" r:id="rId44"/>
    <p:sldId id="324" r:id="rId45"/>
    <p:sldId id="325" r:id="rId46"/>
    <p:sldId id="326" r:id="rId47"/>
    <p:sldId id="316" r:id="rId48"/>
    <p:sldId id="318" r:id="rId49"/>
    <p:sldId id="311" r:id="rId50"/>
    <p:sldId id="309" r:id="rId51"/>
    <p:sldId id="310" r:id="rId52"/>
    <p:sldId id="272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7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25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376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141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265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417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615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23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23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82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95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84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245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487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7916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337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316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22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128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2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5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36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11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6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6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16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8707-538F-4F35-8FB4-E92981C03A6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487-DE3A-4801-8FA5-0A95E484EC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58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4A624-4601-4C10-9CB9-B8CB53E9057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0A6623C-78F7-4054-8816-EBB50548B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3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hyperlink" Target="mailto:lma@donso.su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forms.yandex.ru/u/6524bdad5d2a06207986f685/" TargetMode="External"/><Relationship Id="rId5" Type="http://schemas.openxmlformats.org/officeDocument/2006/relationships/hyperlink" Target="https://t.me/+tSdFYHbWzqBkZTJi" TargetMode="External"/><Relationship Id="rId4" Type="http://schemas.openxmlformats.org/officeDocument/2006/relationships/hyperlink" Target="https://vk.com/ciormc21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arant.ru/products/ipo/prime/doc/405245425/" TargetMode="Externa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3704391.tilda.ws/page20109514.html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modnso.ru/methodical/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298" y="501017"/>
            <a:ext cx="10785232" cy="2224597"/>
          </a:xfrm>
        </p:spPr>
        <p:txBody>
          <a:bodyPr>
            <a:noAutofit/>
          </a:bodyPr>
          <a:lstStyle/>
          <a:p>
            <a:r>
              <a:rPr lang="ru-RU" sz="4000" dirty="0" smtClean="0"/>
              <a:t>ЗАСЕДАНИЕ МУНИЦИПАЛЬНОГО МЕТОДИЧЕСКОГО ОБЪЕДИНЕНИЯ ПЕДАГОГОВ ДОПОЛНИТЕЛЬНОГО ОБРАЗОВАНИЯ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t="4973" r="22727"/>
          <a:stretch/>
        </p:blipFill>
        <p:spPr>
          <a:xfrm>
            <a:off x="5547947" y="2315790"/>
            <a:ext cx="4739052" cy="454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6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4833" y="3864332"/>
            <a:ext cx="2295710" cy="3818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3616" y="1513619"/>
            <a:ext cx="6921498" cy="3894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051" y="625098"/>
            <a:ext cx="5828770" cy="59935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7BC421"/>
                </a:solidFill>
                <a:latin typeface="TT Squares" panose="02000503040000020003" pitchFamily="2" charset="0"/>
              </a:rPr>
              <a:t>Приоритетные направления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E2D3B55-2EC6-4310-B6E5-5259661AF06A}"/>
              </a:ext>
            </a:extLst>
          </p:cNvPr>
          <p:cNvSpPr txBox="1">
            <a:spLocks/>
          </p:cNvSpPr>
          <p:nvPr/>
        </p:nvSpPr>
        <p:spPr>
          <a:xfrm>
            <a:off x="6116236" y="288146"/>
            <a:ext cx="5828770" cy="599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Естественнонаучная направленность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C4190-ECD1-465B-9A24-6B497A05CA08}"/>
              </a:ext>
            </a:extLst>
          </p:cNvPr>
          <p:cNvSpPr txBox="1"/>
          <p:nvPr/>
        </p:nvSpPr>
        <p:spPr>
          <a:xfrm>
            <a:off x="707571" y="1561406"/>
            <a:ext cx="1077685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Агропромышленные и биотехнологии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Ботаника, охрана растений, школьные ботанические сады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Генетика, персонализированная и прогностическая медицина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Молекулярная биология, сельскохозяйственная биотехнология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Нанотехнологии</a:t>
            </a:r>
          </a:p>
          <a:p>
            <a:pPr algn="just"/>
            <a:r>
              <a:rPr lang="ru-RU" sz="2400" b="1" dirty="0" err="1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Нейротехнологии</a:t>
            </a:r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 и когнитивные исследования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Освоение Арктики и мирового океана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Рециклинг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Персонализированная медицина и высокотехнологичное здравоохранение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Экологический мониторинг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Экологичная ресурсосберегающая энергетика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16207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4833" y="3864332"/>
            <a:ext cx="2295710" cy="3818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3616" y="1513619"/>
            <a:ext cx="6921498" cy="3894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44449"/>
            <a:ext cx="5828770" cy="59935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BC421"/>
                </a:solidFill>
                <a:latin typeface="TT Squares" panose="02000503040000020003" pitchFamily="2" charset="0"/>
              </a:rPr>
              <a:t>Приоритетные направления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17CDB51-E4AA-4CE6-99E7-A24488CBD398}"/>
              </a:ext>
            </a:extLst>
          </p:cNvPr>
          <p:cNvSpPr txBox="1">
            <a:spLocks/>
          </p:cNvSpPr>
          <p:nvPr/>
        </p:nvSpPr>
        <p:spPr>
          <a:xfrm>
            <a:off x="6116236" y="288146"/>
            <a:ext cx="5828770" cy="599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Социально-гуманитарная</a:t>
            </a:r>
            <a:r>
              <a:rPr lang="ru-RU" sz="32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 </a:t>
            </a:r>
            <a:r>
              <a:rPr lang="ru-RU" sz="26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направленность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246EE3-9DD7-4868-B7AD-ECF5A987EC00}"/>
              </a:ext>
            </a:extLst>
          </p:cNvPr>
          <p:cNvSpPr txBox="1"/>
          <p:nvPr/>
        </p:nvSpPr>
        <p:spPr>
          <a:xfrm>
            <a:off x="142491" y="1222577"/>
            <a:ext cx="11698012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Менеджмент кросс-культурных коммуникаций </a:t>
            </a:r>
            <a:r>
              <a:rPr lang="ru-RU" b="1" i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(</a:t>
            </a:r>
            <a:r>
              <a:rPr lang="ru-RU" b="0" i="1" dirty="0">
                <a:solidFill>
                  <a:srgbClr val="002060"/>
                </a:solidFill>
                <a:effectLst/>
                <a:latin typeface="Gilroy"/>
              </a:rPr>
              <a:t> общение и взаимодействие людей — представителей различных культур</a:t>
            </a:r>
            <a:r>
              <a:rPr lang="ru-RU" b="0" i="0" dirty="0">
                <a:solidFill>
                  <a:srgbClr val="002060"/>
                </a:solidFill>
                <a:effectLst/>
                <a:latin typeface="Gilroy"/>
              </a:rPr>
              <a:t>)</a:t>
            </a: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;</a:t>
            </a:r>
          </a:p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Медиа коммуникации (профессии и компетенции медиасферы (журналистика, СМИ, </a:t>
            </a:r>
            <a:r>
              <a:rPr lang="ru-RU" b="1" dirty="0" err="1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блогерство</a:t>
            </a: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копирайтерство</a:t>
            </a: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медиамаркетинг</a:t>
            </a: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медиапродюсерство</a:t>
            </a: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Индустрия гостеприимства (профессии и компетенции рынка гостеприимства и сферы услуг, </a:t>
            </a:r>
            <a:r>
              <a:rPr lang="ru-RU" b="1" dirty="0" err="1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отельерства</a:t>
            </a: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, менеджмента туризма, гидов-переводчиков, </a:t>
            </a:r>
            <a:r>
              <a:rPr lang="ru-RU" b="1" dirty="0" err="1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аниматорского</a:t>
            </a: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 профиля);</a:t>
            </a:r>
          </a:p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Школа парламентаризма (профессии и компетенции общественно-политической деятельности и социального проектирования, государственно-общественного управления);</a:t>
            </a:r>
          </a:p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Социальная антропология </a:t>
            </a:r>
            <a:r>
              <a:rPr lang="ru-RU" i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(совокупность научных дисциплин, занимающихся изучением человека)</a:t>
            </a:r>
            <a:r>
              <a:rPr lang="ru-RU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(компетенции социальных коммуникаций и управления: социология, психология, культура, этнокультура, обществознание, социокультурное проектирование, персональный);</a:t>
            </a:r>
          </a:p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Проектирование малого бизнеса (профессии и компетенции предпринимательства, бизнес-проектирования, менеджмента организации, маркетинга);</a:t>
            </a:r>
          </a:p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Финансовая грамотность;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Цифровая экономика (профессии и компетенции цифровой экономики: экономика, информационная безопасность, цифровая экология, личный цифровой профиль).</a:t>
            </a:r>
          </a:p>
        </p:txBody>
      </p:sp>
    </p:spTree>
    <p:extLst>
      <p:ext uri="{BB962C8B-B14F-4D97-AF65-F5344CB8AC3E}">
        <p14:creationId xmlns:p14="http://schemas.microsoft.com/office/powerpoint/2010/main" val="7348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647"/>
          </a:xfrm>
        </p:spPr>
      </p:pic>
    </p:spTree>
    <p:extLst>
      <p:ext uri="{BB962C8B-B14F-4D97-AF65-F5344CB8AC3E}">
        <p14:creationId xmlns:p14="http://schemas.microsoft.com/office/powerpoint/2010/main" val="26610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4833" y="3864332"/>
            <a:ext cx="2295710" cy="3818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3615" y="1547671"/>
            <a:ext cx="6921498" cy="3894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839" y="93929"/>
            <a:ext cx="11099531" cy="599355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>
                <a:solidFill>
                  <a:srgbClr val="7BC421"/>
                </a:solidFill>
                <a:latin typeface="TT Squares" panose="02000503040000020003" pitchFamily="2" charset="0"/>
              </a:rPr>
              <a:t>Какие программы принимаются на конкурс</a:t>
            </a:r>
            <a:endParaRPr lang="ru-RU" sz="4000" b="1" dirty="0">
              <a:solidFill>
                <a:srgbClr val="7BC421"/>
              </a:solidFill>
              <a:latin typeface="TT Squares" panose="02000503040000020003" pitchFamily="2" charset="0"/>
            </a:endParaRPr>
          </a:p>
        </p:txBody>
      </p:sp>
      <p:grpSp>
        <p:nvGrpSpPr>
          <p:cNvPr id="10" name="组合 78">
            <a:extLst>
              <a:ext uri="{FF2B5EF4-FFF2-40B4-BE49-F238E27FC236}">
                <a16:creationId xmlns:a16="http://schemas.microsoft.com/office/drawing/2014/main" id="{8E6D00E7-86B6-4BAF-BDA2-7AAA0EA366EC}"/>
              </a:ext>
            </a:extLst>
          </p:cNvPr>
          <p:cNvGrpSpPr/>
          <p:nvPr/>
        </p:nvGrpSpPr>
        <p:grpSpPr>
          <a:xfrm>
            <a:off x="2736866" y="4539523"/>
            <a:ext cx="7909363" cy="1792417"/>
            <a:chOff x="3937541" y="1744208"/>
            <a:chExt cx="5806440" cy="1713376"/>
          </a:xfrm>
        </p:grpSpPr>
        <p:pic>
          <p:nvPicPr>
            <p:cNvPr id="11" name="图片 79">
              <a:extLst>
                <a:ext uri="{FF2B5EF4-FFF2-40B4-BE49-F238E27FC236}">
                  <a16:creationId xmlns:a16="http://schemas.microsoft.com/office/drawing/2014/main" id="{24A79E8E-B799-4B38-B9A6-274DAC09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541" y="1744208"/>
              <a:ext cx="5806440" cy="17133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663ECCEE-538A-44A6-8884-E5B482D97846}"/>
                </a:ext>
              </a:extLst>
            </p:cNvPr>
            <p:cNvSpPr txBox="1"/>
            <p:nvPr/>
          </p:nvSpPr>
          <p:spPr>
            <a:xfrm>
              <a:off x="4926602" y="2263524"/>
              <a:ext cx="3962574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2500" lnSpcReduction="10000"/>
            </a:bodyPr>
            <a:lstStyle/>
            <a:p>
              <a:pPr algn="dist"/>
              <a:r>
                <a:rPr lang="ru-RU" altLang="zh-CN" b="1" dirty="0" smtClean="0">
                  <a:solidFill>
                    <a:srgbClr val="7030A0"/>
                  </a:solidFill>
                  <a:latin typeface="Arial"/>
                  <a:ea typeface="微软雅黑"/>
                  <a:sym typeface="Arial"/>
                </a:rPr>
                <a:t>АДАПТИРОВАННЫЕ ПРОГРАММЫ</a:t>
              </a:r>
              <a:endParaRPr lang="zh-CN" altLang="en-US" b="1" dirty="0">
                <a:solidFill>
                  <a:srgbClr val="7030A0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17" name="组合 83">
            <a:extLst>
              <a:ext uri="{FF2B5EF4-FFF2-40B4-BE49-F238E27FC236}">
                <a16:creationId xmlns:a16="http://schemas.microsoft.com/office/drawing/2014/main" id="{9266EF3A-BB50-46C1-AE38-33F96BBC3519}"/>
              </a:ext>
            </a:extLst>
          </p:cNvPr>
          <p:cNvGrpSpPr/>
          <p:nvPr/>
        </p:nvGrpSpPr>
        <p:grpSpPr>
          <a:xfrm>
            <a:off x="2564716" y="2642860"/>
            <a:ext cx="5948007" cy="1703888"/>
            <a:chOff x="4525929" y="3356868"/>
            <a:chExt cx="5806440" cy="1713376"/>
          </a:xfrm>
        </p:grpSpPr>
        <p:pic>
          <p:nvPicPr>
            <p:cNvPr id="18" name="图片 84">
              <a:extLst>
                <a:ext uri="{FF2B5EF4-FFF2-40B4-BE49-F238E27FC236}">
                  <a16:creationId xmlns:a16="http://schemas.microsoft.com/office/drawing/2014/main" id="{5DA7970E-AF5D-4435-8DA3-055FD74B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5929" y="3356868"/>
              <a:ext cx="5806440" cy="17133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7E10F306-9EDD-40BA-A59B-C514EDDE4186}"/>
                </a:ext>
              </a:extLst>
            </p:cNvPr>
            <p:cNvSpPr txBox="1"/>
            <p:nvPr/>
          </p:nvSpPr>
          <p:spPr>
            <a:xfrm>
              <a:off x="5015478" y="3727572"/>
              <a:ext cx="3962574" cy="337013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pPr algn="dist"/>
              <a:r>
                <a:rPr lang="ru-RU" altLang="zh-CN" sz="2000" b="1" dirty="0" smtClean="0">
                  <a:solidFill>
                    <a:srgbClr val="2AB7AE"/>
                  </a:solidFill>
                  <a:latin typeface="Arial"/>
                  <a:ea typeface="微软雅黑"/>
                  <a:sym typeface="Arial"/>
                </a:rPr>
                <a:t>СЕТЕВЫЕ ПРОГРАММЫ</a:t>
              </a:r>
              <a:endParaRPr lang="zh-CN" altLang="en-US" sz="2000" b="1" dirty="0">
                <a:solidFill>
                  <a:srgbClr val="2AB7AE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91CD5D87-3160-4A8B-AE02-4942574FAEF5}"/>
              </a:ext>
            </a:extLst>
          </p:cNvPr>
          <p:cNvGrpSpPr/>
          <p:nvPr/>
        </p:nvGrpSpPr>
        <p:grpSpPr>
          <a:xfrm>
            <a:off x="506440" y="1051453"/>
            <a:ext cx="6510068" cy="1614636"/>
            <a:chOff x="5580847" y="4965065"/>
            <a:chExt cx="5806440" cy="1713376"/>
          </a:xfrm>
        </p:grpSpPr>
        <p:pic>
          <p:nvPicPr>
            <p:cNvPr id="23" name="图片 89">
              <a:extLst>
                <a:ext uri="{FF2B5EF4-FFF2-40B4-BE49-F238E27FC236}">
                  <a16:creationId xmlns:a16="http://schemas.microsoft.com/office/drawing/2014/main" id="{CD2FFFCB-3E5B-479D-A6BB-F1EC89E2B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847" y="4965065"/>
              <a:ext cx="5806440" cy="17133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33">
              <a:extLst>
                <a:ext uri="{FF2B5EF4-FFF2-40B4-BE49-F238E27FC236}">
                  <a16:creationId xmlns:a16="http://schemas.microsoft.com/office/drawing/2014/main" id="{9A7CC74C-BC86-4A17-839E-092B860C5118}"/>
                </a:ext>
              </a:extLst>
            </p:cNvPr>
            <p:cNvSpPr txBox="1"/>
            <p:nvPr/>
          </p:nvSpPr>
          <p:spPr>
            <a:xfrm>
              <a:off x="6038357" y="5269597"/>
              <a:ext cx="3962573" cy="399953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pPr algn="dist"/>
              <a:r>
                <a:rPr lang="ru-RU" altLang="zh-CN" b="1" dirty="0" smtClean="0">
                  <a:solidFill>
                    <a:srgbClr val="2D6B81"/>
                  </a:solidFill>
                  <a:latin typeface="Arial"/>
                  <a:ea typeface="微软雅黑"/>
                  <a:sym typeface="Arial"/>
                </a:rPr>
                <a:t>РАЗНОУРОВНЕВЫЕ ПРОГРАММЫ</a:t>
              </a:r>
              <a:endParaRPr lang="zh-CN" altLang="en-US" b="1" dirty="0">
                <a:solidFill>
                  <a:srgbClr val="2D6B81"/>
                </a:solidFill>
                <a:latin typeface="Arial"/>
                <a:ea typeface="微软雅黑"/>
                <a:sym typeface="Arial"/>
              </a:endParaRPr>
            </a:p>
          </p:txBody>
        </p:sp>
      </p:grpSp>
      <p:sp>
        <p:nvSpPr>
          <p:cNvPr id="27" name="TextBox 20">
            <a:extLst>
              <a:ext uri="{FF2B5EF4-FFF2-40B4-BE49-F238E27FC236}">
                <a16:creationId xmlns:a16="http://schemas.microsoft.com/office/drawing/2014/main" id="{F460E30E-6642-4839-A7B2-2F549AF8A76B}"/>
              </a:ext>
            </a:extLst>
          </p:cNvPr>
          <p:cNvSpPr txBox="1">
            <a:spLocks/>
          </p:cNvSpPr>
          <p:nvPr/>
        </p:nvSpPr>
        <p:spPr>
          <a:xfrm>
            <a:off x="1537072" y="1843090"/>
            <a:ext cx="3528655" cy="335147"/>
          </a:xfrm>
          <a:prstGeom prst="rect">
            <a:avLst/>
          </a:prstGeom>
        </p:spPr>
        <p:txBody>
          <a:bodyPr vert="horz" wrap="square" lIns="360000" tIns="0" rIns="0" bIns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2000" b="1" dirty="0" smtClean="0">
                <a:solidFill>
                  <a:schemeClr val="accent6">
                    <a:lumMod val="50000"/>
                  </a:schemeClr>
                </a:solidFill>
                <a:latin typeface="Gilroy"/>
                <a:ea typeface="微软雅黑"/>
                <a:cs typeface="+mn-ea"/>
                <a:sym typeface="Arial"/>
              </a:rPr>
              <a:t>МОДУЛЬНЫЕ ПРОГРАММЫ</a:t>
            </a:r>
            <a:endParaRPr lang="ru-RU" altLang="zh-CN" sz="2000" b="1" dirty="0">
              <a:solidFill>
                <a:schemeClr val="accent6">
                  <a:lumMod val="50000"/>
                </a:schemeClr>
              </a:solidFill>
              <a:latin typeface="Gilroy"/>
              <a:ea typeface="微软雅黑"/>
              <a:cs typeface="+mn-ea"/>
              <a:sym typeface="Arial"/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9E5620B8-D371-4CA1-B05A-14A247161C11}"/>
              </a:ext>
            </a:extLst>
          </p:cNvPr>
          <p:cNvSpPr txBox="1">
            <a:spLocks/>
          </p:cNvSpPr>
          <p:nvPr/>
        </p:nvSpPr>
        <p:spPr>
          <a:xfrm>
            <a:off x="3275204" y="3505942"/>
            <a:ext cx="4394837" cy="335147"/>
          </a:xfrm>
          <a:prstGeom prst="rect">
            <a:avLst/>
          </a:prstGeom>
        </p:spPr>
        <p:txBody>
          <a:bodyPr vert="horz"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ru-RU" altLang="zh-CN" sz="2000" b="1" dirty="0" smtClean="0">
                <a:solidFill>
                  <a:srgbClr val="FF0000"/>
                </a:solidFill>
                <a:latin typeface="Gilroy"/>
                <a:ea typeface="微软雅黑"/>
                <a:cs typeface="+mn-ea"/>
                <a:sym typeface="Arial"/>
              </a:rPr>
              <a:t>ДИСТАНЦИОННЫЕ ПРОГРАММЫ</a:t>
            </a:r>
            <a:endParaRPr lang="ru-RU" altLang="zh-CN" b="1" dirty="0">
              <a:solidFill>
                <a:srgbClr val="FF0000"/>
              </a:solidFill>
              <a:latin typeface="Arial"/>
              <a:ea typeface="微软雅黑"/>
              <a:cs typeface="+mn-ea"/>
              <a:sym typeface="Arial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BA3B7CA4-867C-471E-A627-7D9459C5B2D7}"/>
              </a:ext>
            </a:extLst>
          </p:cNvPr>
          <p:cNvSpPr txBox="1">
            <a:spLocks/>
          </p:cNvSpPr>
          <p:nvPr/>
        </p:nvSpPr>
        <p:spPr>
          <a:xfrm>
            <a:off x="3761474" y="5389126"/>
            <a:ext cx="6344979" cy="335147"/>
          </a:xfrm>
          <a:prstGeom prst="rect">
            <a:avLst/>
          </a:prstGeom>
        </p:spPr>
        <p:txBody>
          <a:bodyPr vert="horz" wrap="square" lIns="36000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ru-RU" altLang="zh-CN" sz="2000" b="1" dirty="0" smtClean="0">
                <a:solidFill>
                  <a:schemeClr val="accent6">
                    <a:lumMod val="50000"/>
                  </a:schemeClr>
                </a:solidFill>
                <a:latin typeface="Gilroy"/>
                <a:ea typeface="微软雅黑"/>
                <a:cs typeface="+mn-ea"/>
                <a:sym typeface="Arial"/>
              </a:rPr>
              <a:t>ПРОФОРИЕНТИРОВАННЫЕ ПРОГРАММЫ</a:t>
            </a:r>
            <a:endParaRPr lang="ru-RU" altLang="zh-CN" sz="2000" b="1" dirty="0">
              <a:solidFill>
                <a:schemeClr val="accent6">
                  <a:lumMod val="50000"/>
                </a:schemeClr>
              </a:solidFill>
              <a:latin typeface="Arial"/>
              <a:ea typeface="微软雅黑"/>
              <a:cs typeface="+mn-ea"/>
              <a:sym typeface="Arial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15653CE-04A4-48B2-AF97-58ECF070AD43}"/>
              </a:ext>
            </a:extLst>
          </p:cNvPr>
          <p:cNvSpPr/>
          <p:nvPr/>
        </p:nvSpPr>
        <p:spPr>
          <a:xfrm>
            <a:off x="2037806" y="3358343"/>
            <a:ext cx="434144" cy="4536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882B9F5-E266-425A-87D7-956F591D859A}"/>
              </a:ext>
            </a:extLst>
          </p:cNvPr>
          <p:cNvSpPr/>
          <p:nvPr/>
        </p:nvSpPr>
        <p:spPr>
          <a:xfrm>
            <a:off x="3093272" y="5170515"/>
            <a:ext cx="404949" cy="5153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62148" y="1612207"/>
            <a:ext cx="674924" cy="4931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850195" y="3195465"/>
            <a:ext cx="674924" cy="4931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275205" y="5158023"/>
            <a:ext cx="674924" cy="4931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4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105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4235399" y="769416"/>
            <a:ext cx="4162567" cy="105424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Пути решения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9277" y="3349869"/>
            <a:ext cx="5149712" cy="25971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Разрабатывать новые актуальные программы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31523" y="3190188"/>
            <a:ext cx="6031523" cy="2756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Обновлять содержание уже имеющихся программ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>
            <a:off x="1634451" y="1389865"/>
            <a:ext cx="1951630" cy="150976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flipH="1">
            <a:off x="9047284" y="1437632"/>
            <a:ext cx="1951630" cy="141422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r="18770"/>
          <a:stretch/>
        </p:blipFill>
        <p:spPr>
          <a:xfrm>
            <a:off x="7556774" y="199850"/>
            <a:ext cx="4635226" cy="4773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25045" y="1702211"/>
            <a:ext cx="6708637" cy="31700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и технологий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направленностям дополнительного образования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один из главных вопросов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методического объединения педагогов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Болотнинского района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4640" y="5409127"/>
            <a:ext cx="11297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</a:t>
            </a:r>
            <a:r>
              <a:rPr lang="ru-RU" sz="2400" b="1" dirty="0" smtClean="0"/>
              <a:t>ариативная </a:t>
            </a:r>
            <a:r>
              <a:rPr lang="ru-RU" sz="2400" b="1" dirty="0"/>
              <a:t>часть плана</a:t>
            </a:r>
            <a:r>
              <a:rPr lang="ru-RU" sz="2400" dirty="0"/>
              <a:t> насыщена </a:t>
            </a:r>
            <a:r>
              <a:rPr lang="ru-RU" sz="2400" dirty="0" smtClean="0"/>
              <a:t>различными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методическими событиями</a:t>
            </a:r>
          </a:p>
        </p:txBody>
      </p:sp>
    </p:spTree>
    <p:extLst>
      <p:ext uri="{BB962C8B-B14F-4D97-AF65-F5344CB8AC3E}">
        <p14:creationId xmlns:p14="http://schemas.microsoft.com/office/powerpoint/2010/main" val="21215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928" y="153568"/>
            <a:ext cx="10656849" cy="81271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Муниципальный </a:t>
            </a:r>
            <a:r>
              <a:rPr lang="ru-RU" sz="2400" b="1" dirty="0"/>
              <a:t>конкурс по выявлению лучших педагогических практик дополнительного образования детей «НовациЯ»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7" r="890"/>
          <a:stretch/>
        </p:blipFill>
        <p:spPr>
          <a:xfrm>
            <a:off x="1604119" y="1049814"/>
            <a:ext cx="9916734" cy="3344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109" t="80229" r="1301"/>
          <a:stretch/>
        </p:blipFill>
        <p:spPr>
          <a:xfrm>
            <a:off x="1604119" y="4394181"/>
            <a:ext cx="9916734" cy="22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289" y="171071"/>
            <a:ext cx="11513711" cy="824248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Победители муниципального конкурса рекомендуются к участию в Региональном конкурсе </a:t>
            </a:r>
            <a:r>
              <a:rPr lang="ru-RU" sz="2400" b="1" dirty="0"/>
              <a:t>«На шаг впереди</a:t>
            </a:r>
            <a:r>
              <a:rPr lang="ru-RU" sz="2400" b="1" dirty="0" smtClean="0"/>
              <a:t>».</a:t>
            </a:r>
            <a:br>
              <a:rPr lang="ru-RU" sz="2400" b="1" dirty="0" smtClean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9" y="1067333"/>
            <a:ext cx="3964706" cy="2345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061" y="1067333"/>
            <a:ext cx="4141413" cy="247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25811" y="1995745"/>
            <a:ext cx="3644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2023 году в финал Регионального конкурса прошли 2 педагога Болотнинского района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4" y="3640369"/>
            <a:ext cx="3749260" cy="281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6063" r="4183"/>
          <a:stretch/>
        </p:blipFill>
        <p:spPr>
          <a:xfrm>
            <a:off x="4161924" y="3640369"/>
            <a:ext cx="3578331" cy="281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94" y="3682879"/>
            <a:ext cx="4061480" cy="276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39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246" y="388717"/>
            <a:ext cx="11333407" cy="8757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/>
              <a:t>В рамках </a:t>
            </a:r>
            <a:r>
              <a:rPr lang="ru-RU" sz="2200" b="1" dirty="0"/>
              <a:t>реализации направления «Проектирование профессионального развития педагогов дополнительного образования»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r="18770"/>
          <a:stretch/>
        </p:blipFill>
        <p:spPr>
          <a:xfrm>
            <a:off x="2261629" y="1504928"/>
            <a:ext cx="2832385" cy="2917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502104" y="1731296"/>
            <a:ext cx="152152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+</a:t>
            </a:r>
            <a:endParaRPr lang="ru-RU" sz="15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5992412" y="2671115"/>
            <a:ext cx="540912" cy="3992451"/>
          </a:xfrm>
          <a:prstGeom prst="rightBrace">
            <a:avLst/>
          </a:prstGeom>
          <a:noFill/>
          <a:ln w="571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163" y="5024148"/>
            <a:ext cx="11333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Муниципальный  </a:t>
            </a:r>
            <a:r>
              <a:rPr lang="ru-RU" sz="2800" dirty="0"/>
              <a:t>методический проект </a:t>
            </a:r>
            <a:r>
              <a:rPr lang="ru-RU" sz="2800" b="1" dirty="0"/>
              <a:t>«Школа для педагогов дополнительного образования «Перспектива+»»</a:t>
            </a: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0" t="4137" r="26588"/>
          <a:stretch/>
        </p:blipFill>
        <p:spPr>
          <a:xfrm>
            <a:off x="7325898" y="1477270"/>
            <a:ext cx="2749117" cy="2833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88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3"/>
          <a:stretch/>
        </p:blipFill>
        <p:spPr>
          <a:xfrm>
            <a:off x="331439" y="0"/>
            <a:ext cx="4715345" cy="6727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23850" y="460818"/>
            <a:ext cx="63045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2 года.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новый учебный год во все ОО Болотнинского района отправляется приглашение.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– добровольное!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2022-2023 уч. г. 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записалось 10 педагогов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школы были проведены очные и онлайн занятия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" y="476518"/>
            <a:ext cx="3897894" cy="584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394483" y="978793"/>
            <a:ext cx="73896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Муниципальным методическим объединением педагогов дополнительного образования обеспечивается 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методическое сопровождение для участников конкурсов профессионального мастерства.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0781" y="4427159"/>
            <a:ext cx="7283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Заблоцкий А.С., победитель муниципального конкурса профессионального мастерства  «Педагог года -2023»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Гракова М.В</a:t>
            </a:r>
            <a:r>
              <a:rPr lang="ru-RU" dirty="0"/>
              <a:t>., </a:t>
            </a:r>
            <a:r>
              <a:rPr lang="ru-RU" dirty="0" smtClean="0"/>
              <a:t>участник  </a:t>
            </a:r>
            <a:r>
              <a:rPr lang="ru-RU" dirty="0"/>
              <a:t>муниципального конкурса профессионального мастерства  «Педагог года -2023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7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097" y="191833"/>
            <a:ext cx="11397803" cy="1147570"/>
          </a:xfrm>
        </p:spPr>
        <p:txBody>
          <a:bodyPr>
            <a:normAutofit/>
          </a:bodyPr>
          <a:lstStyle/>
          <a:p>
            <a:pPr lvl="0" algn="ctr"/>
            <a:r>
              <a:rPr lang="ru-RU" sz="3100" b="1" dirty="0" smtClean="0"/>
              <a:t>Результат 2022-2023 уч. года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565597" y="1339403"/>
          <a:ext cx="11060804" cy="3296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0402">
                  <a:extLst>
                    <a:ext uri="{9D8B030D-6E8A-4147-A177-3AD203B41FA5}">
                      <a16:colId xmlns:a16="http://schemas.microsoft.com/office/drawing/2014/main" val="1746003504"/>
                    </a:ext>
                  </a:extLst>
                </a:gridCol>
                <a:gridCol w="5530402">
                  <a:extLst>
                    <a:ext uri="{9D8B030D-6E8A-4147-A177-3AD203B41FA5}">
                      <a16:colId xmlns:a16="http://schemas.microsoft.com/office/drawing/2014/main" val="2799456183"/>
                    </a:ext>
                  </a:extLst>
                </a:gridCol>
              </a:tblGrid>
              <a:tr h="51950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Обновлено</a:t>
                      </a:r>
                      <a:r>
                        <a:rPr lang="ru-RU" sz="1800" b="1" baseline="0" dirty="0" smtClean="0"/>
                        <a:t> содержание 6 программ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Разработаны 2 интенсивные программы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6633"/>
                  </a:ext>
                </a:extLst>
              </a:tr>
              <a:tr h="51950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«Фоамиран. Основы декорирования»,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«Мастерская: декор, аксессуары»,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«Мир деревянной игрушки»,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«Творческая мозаика»,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«Секреты мастерства из древесины»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ru-RU" sz="2000" dirty="0" smtClean="0"/>
                        <a:t>«Резьба по дереву»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 «Экология воды»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/>
                        <a:t>«Графика: основы и практика»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355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3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041" y="22630"/>
            <a:ext cx="11256136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Цель модуля – формирование экономического </a:t>
            </a:r>
            <a:r>
              <a:rPr lang="ru-RU" sz="3600" dirty="0"/>
              <a:t>мышления и предпринимательских навыков у обучающихся.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8737" r="12007" b="2505"/>
          <a:stretch/>
        </p:blipFill>
        <p:spPr>
          <a:xfrm>
            <a:off x="476518" y="1328394"/>
            <a:ext cx="3232597" cy="251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4" y="3971543"/>
            <a:ext cx="3266941" cy="245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97" y="1238242"/>
            <a:ext cx="3318457" cy="2488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t="11571" r="16570" b="6784"/>
          <a:stretch/>
        </p:blipFill>
        <p:spPr>
          <a:xfrm>
            <a:off x="8414197" y="3845733"/>
            <a:ext cx="3318457" cy="259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14995" r="9391"/>
          <a:stretch/>
        </p:blipFill>
        <p:spPr>
          <a:xfrm>
            <a:off x="3794973" y="1787758"/>
            <a:ext cx="4533365" cy="3531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867955" y="5319164"/>
            <a:ext cx="4460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Обучающиеся реализуют знания и навыки в рамках выставки – ярмарки «Умеем. Делаем. Реализуем»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9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6155" y="-790077"/>
            <a:ext cx="11755314" cy="350813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3600" i="1" dirty="0" smtClean="0"/>
              <a:t>Краткосрочная дополнительная программа </a:t>
            </a:r>
            <a:r>
              <a:rPr lang="ru-RU" sz="3600" b="1" dirty="0"/>
              <a:t>«Интенсивная школа «Экология воды</a:t>
            </a:r>
            <a:r>
              <a:rPr lang="ru-RU" sz="3600" b="1" dirty="0" smtClean="0"/>
              <a:t>» </a:t>
            </a:r>
            <a:r>
              <a:rPr lang="ru-RU" sz="3600" dirty="0"/>
              <a:t>(программа профильной каникулярной смены</a:t>
            </a:r>
            <a:r>
              <a:rPr lang="ru-RU" sz="3600" dirty="0" smtClean="0"/>
              <a:t>)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88787" y="6336024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Болотное -2023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8443" y="4032355"/>
            <a:ext cx="9432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Авторы программы:</a:t>
            </a:r>
          </a:p>
          <a:p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Белолипская 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Галина Михайловна, педагог дополнительного образования</a:t>
            </a:r>
          </a:p>
          <a:p>
            <a:r>
              <a:rPr lang="ru-RU" sz="2400" i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Блинова</a:t>
            </a: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Лариса Михайловна, учитель химии и биологии</a:t>
            </a:r>
          </a:p>
          <a:p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Мигель Надежда </a:t>
            </a:r>
            <a:r>
              <a:rPr lang="ru-RU" sz="24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Алесеевна</a:t>
            </a: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методист</a:t>
            </a:r>
            <a:endParaRPr lang="ru-RU" sz="24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36248" r="25763"/>
          <a:stretch/>
        </p:blipFill>
        <p:spPr bwMode="auto">
          <a:xfrm>
            <a:off x="170330" y="242122"/>
            <a:ext cx="3824895" cy="2782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t="17287" r="23559" b="6467"/>
          <a:stretch/>
        </p:blipFill>
        <p:spPr bwMode="auto">
          <a:xfrm>
            <a:off x="3855342" y="270257"/>
            <a:ext cx="3811550" cy="2669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9406" r="3231" b="6148"/>
          <a:stretch/>
        </p:blipFill>
        <p:spPr bwMode="auto">
          <a:xfrm>
            <a:off x="7723760" y="312460"/>
            <a:ext cx="4177508" cy="2655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1"/>
          <a:stretch/>
        </p:blipFill>
        <p:spPr bwMode="auto">
          <a:xfrm>
            <a:off x="451684" y="3142445"/>
            <a:ext cx="2961217" cy="3271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9"/>
          <a:stretch/>
        </p:blipFill>
        <p:spPr bwMode="auto">
          <a:xfrm>
            <a:off x="8145085" y="3142445"/>
            <a:ext cx="3600450" cy="3272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21" y="3142445"/>
            <a:ext cx="4327304" cy="327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624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57567" y="29883"/>
            <a:ext cx="106447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95425" algn="l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«Узнаём теорию»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95425" algn="l"/>
              </a:tabLs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Ребята со своими наставниками работали с кейсами и составляли плакаты - кластеры  по понятиям «экосистема» и «водные объекты».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95425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51684" y="29306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51" y="1116936"/>
            <a:ext cx="3542665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23" y="912902"/>
            <a:ext cx="6381319" cy="495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6"/>
          <a:stretch/>
        </p:blipFill>
        <p:spPr bwMode="auto">
          <a:xfrm>
            <a:off x="1662150" y="3774411"/>
            <a:ext cx="3542665" cy="2680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16072" y="5867861"/>
            <a:ext cx="67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кластер был презентован.  Участники задавали вопросы, дополняли, обсуждали, уточняли информацию, т.е. работали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АКТИВНО!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8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0477" r="40022"/>
          <a:stretch>
            <a:fillRect/>
          </a:stretch>
        </p:blipFill>
        <p:spPr bwMode="auto">
          <a:xfrm>
            <a:off x="1333126" y="1017149"/>
            <a:ext cx="5762736" cy="5732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r="7538"/>
          <a:stretch>
            <a:fillRect/>
          </a:stretch>
        </p:blipFill>
        <p:spPr bwMode="auto">
          <a:xfrm>
            <a:off x="7007468" y="1017149"/>
            <a:ext cx="5198375" cy="573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421520" y="117063"/>
            <a:ext cx="104887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Мастер-класс «</a:t>
            </a:r>
            <a:r>
              <a:rPr kumimoji="0" lang="ru-RU" altLang="ru-RU" b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Бёрдвочинг</a:t>
            </a:r>
            <a:r>
              <a:rPr kumimoji="0" lang="ru-RU" altLang="ru-RU" b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реке» (теоретическая часть)</a:t>
            </a:r>
            <a:endParaRPr lang="ru-RU" altLang="ru-RU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провела </a:t>
            </a:r>
            <a:r>
              <a:rPr kumimoji="0" lang="ru-RU" altLang="ru-RU" b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Нурхайдарова</a:t>
            </a:r>
            <a:r>
              <a:rPr kumimoji="0" lang="ru-RU" altLang="ru-RU" b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Татьяна Геннадьевна</a:t>
            </a:r>
            <a:r>
              <a:rPr kumimoji="0" lang="ru-RU" altLang="ru-RU" b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талантливый фотограф, многократный победитель Всероссийских и Международных фотоконкурсов!</a:t>
            </a:r>
            <a:endParaRPr kumimoji="0" lang="ru-RU" altLang="ru-RU" b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402541" y="34254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6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8206" y="225669"/>
            <a:ext cx="9997440" cy="2420816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ru-RU" b="1" dirty="0"/>
              <a:t>«Узнаём на практике»</a:t>
            </a:r>
            <a:endParaRPr lang="ru-RU" dirty="0"/>
          </a:p>
          <a:p>
            <a:pPr marL="82296" indent="0">
              <a:buNone/>
            </a:pPr>
            <a:r>
              <a:rPr lang="ru-RU" sz="1900" dirty="0"/>
              <a:t>Все очень ждали практику! И с удовольствием отправились на реку!</a:t>
            </a:r>
          </a:p>
          <a:p>
            <a:pPr marL="82296" indent="0">
              <a:buNone/>
            </a:pPr>
            <a:r>
              <a:rPr lang="ru-RU" sz="1900" dirty="0"/>
              <a:t>Работали в  трёх группах, по системе «кругосветка» прошли три практические станции: </a:t>
            </a:r>
          </a:p>
          <a:p>
            <a:pPr lvl="0"/>
            <a:r>
              <a:rPr lang="ru-RU" sz="1900" dirty="0"/>
              <a:t>«Гидрологические методы исследования водоёма» ( наставник - </a:t>
            </a:r>
            <a:r>
              <a:rPr lang="ru-RU" sz="1900" dirty="0" err="1"/>
              <a:t>Блинова</a:t>
            </a:r>
            <a:r>
              <a:rPr lang="ru-RU" sz="1900" dirty="0"/>
              <a:t> Л.М.)</a:t>
            </a:r>
          </a:p>
          <a:p>
            <a:pPr lvl="0"/>
            <a:r>
              <a:rPr lang="ru-RU" sz="1900" dirty="0"/>
              <a:t>«Методики бентосных проб водоёма» ( наставник – Белолипская Г.М.)</a:t>
            </a:r>
          </a:p>
          <a:p>
            <a:pPr lvl="0"/>
            <a:r>
              <a:rPr lang="ru-RU" sz="1900" dirty="0"/>
              <a:t>«</a:t>
            </a:r>
            <a:r>
              <a:rPr lang="ru-RU" sz="1900" dirty="0" err="1"/>
              <a:t>Бёрдвочинг</a:t>
            </a:r>
            <a:r>
              <a:rPr lang="ru-RU" sz="1900" dirty="0"/>
              <a:t> на реке»  - практическая часть ( наставник </a:t>
            </a:r>
            <a:r>
              <a:rPr lang="ru-RU" sz="1900" dirty="0" err="1"/>
              <a:t>Нурхайдарова</a:t>
            </a:r>
            <a:r>
              <a:rPr lang="ru-RU" sz="1900" dirty="0"/>
              <a:t> Т. Г.)</a:t>
            </a:r>
          </a:p>
          <a:p>
            <a:endParaRPr lang="ru-RU" dirty="0"/>
          </a:p>
        </p:txBody>
      </p:sp>
      <p:pic>
        <p:nvPicPr>
          <p:cNvPr id="4100" name="Рисунок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17" y="2703665"/>
            <a:ext cx="4677336" cy="3508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2"/>
          <a:stretch>
            <a:fillRect/>
          </a:stretch>
        </p:blipFill>
        <p:spPr bwMode="auto">
          <a:xfrm>
            <a:off x="1609510" y="2711744"/>
            <a:ext cx="5338268" cy="3499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адпись 24"/>
          <p:cNvSpPr txBox="1">
            <a:spLocks noChangeArrowheads="1"/>
          </p:cNvSpPr>
          <p:nvPr/>
        </p:nvSpPr>
        <p:spPr bwMode="auto">
          <a:xfrm>
            <a:off x="7399178" y="5953761"/>
            <a:ext cx="41194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глубина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Надпись 25"/>
          <p:cNvSpPr txBox="1">
            <a:spLocks noChangeArrowheads="1"/>
          </p:cNvSpPr>
          <p:nvPr/>
        </p:nvSpPr>
        <p:spPr bwMode="auto">
          <a:xfrm>
            <a:off x="2335024" y="5953761"/>
            <a:ext cx="3384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09700" y="2315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66900" y="6887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Гидрологические методы исследования водоёма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09700" y="11459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409700" y="11459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63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29" y="128549"/>
            <a:ext cx="3881717" cy="250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3" b="17671"/>
          <a:stretch/>
        </p:blipFill>
        <p:spPr bwMode="auto">
          <a:xfrm>
            <a:off x="1452282" y="92941"/>
            <a:ext cx="3129654" cy="253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6" b="12022"/>
          <a:stretch/>
        </p:blipFill>
        <p:spPr bwMode="auto">
          <a:xfrm>
            <a:off x="3376611" y="2894965"/>
            <a:ext cx="6810375" cy="3963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439" y="128549"/>
            <a:ext cx="3334983" cy="250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32618" y="2562321"/>
            <a:ext cx="5754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 тоже осваивали программу!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9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рамках интенсивной программы мы реализовали три вида наставничества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25184" r="9565"/>
          <a:stretch/>
        </p:blipFill>
        <p:spPr>
          <a:xfrm>
            <a:off x="1398495" y="2115669"/>
            <a:ext cx="10575806" cy="3989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1510733" y="4195506"/>
            <a:ext cx="506326" cy="468601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6" name="Овал 5"/>
          <p:cNvSpPr/>
          <p:nvPr/>
        </p:nvSpPr>
        <p:spPr>
          <a:xfrm>
            <a:off x="8315444" y="2484237"/>
            <a:ext cx="443074" cy="39743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7" name="Овал 6"/>
          <p:cNvSpPr/>
          <p:nvPr/>
        </p:nvSpPr>
        <p:spPr>
          <a:xfrm>
            <a:off x="8300096" y="4205241"/>
            <a:ext cx="443074" cy="39690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154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descr="blob:https://web.telegram.org/e106e52c-151f-43e3-8e99-6f628afb494b"/>
          <p:cNvSpPr>
            <a:spLocks noChangeAspect="1" noChangeArrowheads="1"/>
          </p:cNvSpPr>
          <p:nvPr/>
        </p:nvSpPr>
        <p:spPr bwMode="auto">
          <a:xfrm>
            <a:off x="2716305" y="-50958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Прямоугольник 4" descr="blob:https://web.telegram.org/e106e52c-151f-43e3-8e99-6f628afb494b"/>
          <p:cNvSpPr>
            <a:spLocks noChangeAspect="1" noChangeArrowheads="1"/>
          </p:cNvSpPr>
          <p:nvPr/>
        </p:nvSpPr>
        <p:spPr bwMode="auto">
          <a:xfrm>
            <a:off x="2716305" y="-50958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5121" name="Рисунок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1" b="11037"/>
          <a:stretch>
            <a:fillRect/>
          </a:stretch>
        </p:blipFill>
        <p:spPr bwMode="auto">
          <a:xfrm>
            <a:off x="6445624" y="895349"/>
            <a:ext cx="5429435" cy="3167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Рисунок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8"/>
          <a:stretch>
            <a:fillRect/>
          </a:stretch>
        </p:blipFill>
        <p:spPr bwMode="auto">
          <a:xfrm>
            <a:off x="1462710" y="895349"/>
            <a:ext cx="4649895" cy="3209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16305" y="-5095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6752" y="37505"/>
            <a:ext cx="45258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Методики бентосных проб водоёма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09885" y="382541"/>
            <a:ext cx="1061178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Пробы брали, промывали! Ловили бабочек и стрекоз, отыскали личинки комаров, пиявку, лягушку…. Работа кипела, баночки с пробами заполнялись, а ребята фиксировали всё в своих полевых дневниках.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16305" y="1014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11" y="4100328"/>
            <a:ext cx="2118472" cy="2695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9" r="1390" b="3490"/>
          <a:stretch/>
        </p:blipFill>
        <p:spPr bwMode="auto">
          <a:xfrm>
            <a:off x="8611794" y="4005160"/>
            <a:ext cx="3263265" cy="2790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65067" y="4223696"/>
            <a:ext cx="50306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Удивительная находка!</a:t>
            </a:r>
          </a:p>
          <a:p>
            <a:pPr algn="ctr"/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Ребята нашли нору у самой кромки берега!</a:t>
            </a:r>
          </a:p>
          <a:p>
            <a:pPr algn="ctr"/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похож на крота, но кроты не живут у воды. Кто же это? </a:t>
            </a:r>
            <a:endParaRPr lang="ru-RU" i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Домашнее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всем: определить животное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239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93209" y="454943"/>
            <a:ext cx="66496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Барышникова Н.А.,  участник  муниципального конкурса профессионального мастерства  «Педагог года -2022»</a:t>
            </a:r>
          </a:p>
          <a:p>
            <a:endParaRPr lang="ru-RU" dirty="0" smtClean="0"/>
          </a:p>
          <a:p>
            <a:r>
              <a:rPr lang="ru-RU" b="1" dirty="0" smtClean="0"/>
              <a:t>1 место </a:t>
            </a:r>
            <a:r>
              <a:rPr lang="ru-RU" dirty="0"/>
              <a:t>в Региональном конкурсе профессионального мастерства педагогов дополнительного образования «Сердце отдаю </a:t>
            </a:r>
            <a:r>
              <a:rPr lang="ru-RU" dirty="0" smtClean="0"/>
              <a:t>детям», номинация «Профессиональный дебют»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93209" y="3814236"/>
            <a:ext cx="65235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Филимонова Н.В., победитель муниципального конкурса профессионального мастерства  «Педагог года -2022»</a:t>
            </a:r>
          </a:p>
          <a:p>
            <a:endParaRPr lang="ru-RU" dirty="0" smtClean="0"/>
          </a:p>
          <a:p>
            <a:r>
              <a:rPr lang="ru-RU" dirty="0" smtClean="0"/>
              <a:t>2 место в Региональном конкурсе профессионального мастерства педагогов дополнительного образования «Сердце отдаю детям», номинация «Художественная»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8" y="454943"/>
            <a:ext cx="4440073" cy="592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07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17" y="168812"/>
            <a:ext cx="3656714" cy="270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69" y="196948"/>
            <a:ext cx="3537653" cy="263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15" y="182880"/>
            <a:ext cx="3372481" cy="270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/>
          <a:stretch/>
        </p:blipFill>
        <p:spPr>
          <a:xfrm>
            <a:off x="8046716" y="3662239"/>
            <a:ext cx="3965867" cy="275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13"/>
          <p:cNvPicPr>
            <a:picLocks noGrp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8"/>
          <a:stretch/>
        </p:blipFill>
        <p:spPr>
          <a:xfrm>
            <a:off x="1252026" y="3784208"/>
            <a:ext cx="3596464" cy="261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5" b="7988"/>
          <a:stretch/>
        </p:blipFill>
        <p:spPr bwMode="auto">
          <a:xfrm>
            <a:off x="4821503" y="3690375"/>
            <a:ext cx="3266266" cy="2758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6230" y="2803849"/>
            <a:ext cx="11195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Собранные на водных объектах материалы, участники программы подробно изучали и анализировали, учились фиксировать и делать выводы.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Впереди собственные исследования!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01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260231" y="337624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260231" y="38334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9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9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9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9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9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9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9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9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9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l"/>
              </a:tabLst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l"/>
              </a:tabLst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l"/>
              </a:tabLst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260231" y="38334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260231" y="38334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4100" algn="l"/>
                <a:tab pos="31051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4100" algn="l"/>
                <a:tab pos="31051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4100" algn="l"/>
                <a:tab pos="31051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4100" algn="l"/>
                <a:tab pos="31051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4100" algn="l"/>
                <a:tab pos="31051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4100" algn="l"/>
                <a:tab pos="31051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4100" algn="l"/>
                <a:tab pos="31051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4100" algn="l"/>
                <a:tab pos="31051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24100" algn="l"/>
                <a:tab pos="31051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4100" algn="l"/>
                <a:tab pos="3105150" algn="ctr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24100" algn="l"/>
                <a:tab pos="3105150" algn="ctr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6543" r="27330" b="10852"/>
          <a:stretch/>
        </p:blipFill>
        <p:spPr bwMode="auto">
          <a:xfrm>
            <a:off x="0" y="-12455"/>
            <a:ext cx="4994031" cy="318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55" name="Рисунок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3"/>
          <a:stretch>
            <a:fillRect/>
          </a:stretch>
        </p:blipFill>
        <p:spPr bwMode="auto">
          <a:xfrm>
            <a:off x="5116988" y="1739899"/>
            <a:ext cx="3331923" cy="2384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Рисунок 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913" y="1739898"/>
            <a:ext cx="3630251" cy="4840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Рисунок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15" y="4039822"/>
            <a:ext cx="3408868" cy="2557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994030" y="25014"/>
            <a:ext cx="7197969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86300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Озеро Светлое.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86300" algn="l"/>
              </a:tabLst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В этот день нашим попутчиком был дождь, однако, мы успели провести ряд гидрологических исследований и взять бентосные пробы! Настоящих исследователей непогодой и походными условиями не напугать!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863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60375" y="24832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" name="Рисунок 1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4634" b="30051"/>
          <a:stretch/>
        </p:blipFill>
        <p:spPr bwMode="auto">
          <a:xfrm>
            <a:off x="58744" y="3220002"/>
            <a:ext cx="4801309" cy="3517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34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Рисунок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r="9048" b="5600"/>
          <a:stretch>
            <a:fillRect/>
          </a:stretch>
        </p:blipFill>
        <p:spPr bwMode="auto">
          <a:xfrm>
            <a:off x="8139952" y="77049"/>
            <a:ext cx="3827929" cy="2886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t="7591" r="6723" b="3"/>
          <a:stretch>
            <a:fillRect/>
          </a:stretch>
        </p:blipFill>
        <p:spPr bwMode="auto">
          <a:xfrm>
            <a:off x="3714144" y="2963533"/>
            <a:ext cx="4946280" cy="398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Рисунок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7" y="21695"/>
            <a:ext cx="3923644" cy="2941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Рисунок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94" y="77049"/>
            <a:ext cx="3879505" cy="2909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260231" y="38334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15643" r="1851" b="6372"/>
          <a:stretch/>
        </p:blipFill>
        <p:spPr bwMode="auto">
          <a:xfrm>
            <a:off x="8751177" y="2963533"/>
            <a:ext cx="3088117" cy="4012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" y="2963532"/>
            <a:ext cx="3408418" cy="389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37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3" b="17671"/>
          <a:stretch/>
        </p:blipFill>
        <p:spPr bwMode="auto">
          <a:xfrm>
            <a:off x="6734908" y="-38202"/>
            <a:ext cx="5525087" cy="3941988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9653" y="2513279"/>
            <a:ext cx="314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Ребёнок  - ребёнку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3847" y="3672953"/>
            <a:ext cx="544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совместно с ребёнком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8918" b="2688"/>
          <a:stretch/>
        </p:blipFill>
        <p:spPr bwMode="auto">
          <a:xfrm>
            <a:off x="1397977" y="2974944"/>
            <a:ext cx="5417821" cy="3931919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20" y="4149058"/>
            <a:ext cx="3676650" cy="275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74" y="0"/>
            <a:ext cx="345376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54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5478" y="0"/>
            <a:ext cx="5444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Наставнические пары отрабатывают все методики!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0290" y="3089616"/>
            <a:ext cx="584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Практика- основа исследования!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1077218"/>
            <a:ext cx="4192172" cy="4977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2"/>
          <a:stretch/>
        </p:blipFill>
        <p:spPr bwMode="auto">
          <a:xfrm>
            <a:off x="1349154" y="0"/>
            <a:ext cx="5438508" cy="3253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6"/>
          <a:stretch/>
        </p:blipFill>
        <p:spPr>
          <a:xfrm>
            <a:off x="1458374" y="3674390"/>
            <a:ext cx="6208518" cy="295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4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8270" y="-61547"/>
            <a:ext cx="4229100" cy="331470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80" y="0"/>
            <a:ext cx="5131777" cy="325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392072" y="3083113"/>
            <a:ext cx="5444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Дети любят быть взрослыми!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07" y="3552092"/>
            <a:ext cx="5284177" cy="330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25" y="3552092"/>
            <a:ext cx="4809760" cy="3260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3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3129" y="171326"/>
            <a:ext cx="9105901" cy="736039"/>
          </a:xfrm>
        </p:spPr>
        <p:txBody>
          <a:bodyPr>
            <a:normAutofit/>
          </a:bodyPr>
          <a:lstStyle/>
          <a:p>
            <a:r>
              <a:rPr lang="ru-RU" dirty="0" smtClean="0"/>
              <a:t>Результаты реализации программы: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86828" y="926707"/>
            <a:ext cx="10156873" cy="393192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рамках реализации программы дети сами освоили методики изучения водоёмов на практике;</a:t>
            </a:r>
          </a:p>
          <a:p>
            <a:r>
              <a:rPr lang="ru-RU" sz="2400" dirty="0" smtClean="0"/>
              <a:t>попробовали себя в роли наставников, закрепив знания и навыки;</a:t>
            </a:r>
          </a:p>
          <a:p>
            <a:r>
              <a:rPr lang="ru-RU" sz="2400" dirty="0" smtClean="0"/>
              <a:t>собрали большое количество материалов для новых исследований;</a:t>
            </a:r>
          </a:p>
          <a:p>
            <a:r>
              <a:rPr lang="ru-RU" sz="2400" dirty="0" smtClean="0"/>
              <a:t>объединились и подружились на основе общей деятельности;</a:t>
            </a:r>
          </a:p>
          <a:p>
            <a:r>
              <a:rPr lang="ru-RU" sz="2400" dirty="0" smtClean="0"/>
              <a:t>каждый ребёнок приобрёл заинтересованного и неравнодушного наставника;</a:t>
            </a:r>
          </a:p>
          <a:p>
            <a:r>
              <a:rPr lang="ru-RU" sz="2400" dirty="0" smtClean="0"/>
              <a:t>получили перспективы саморазвития…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967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1" y="365969"/>
            <a:ext cx="3429635" cy="2286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89" y="392269"/>
            <a:ext cx="3419475" cy="227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27" y="392269"/>
            <a:ext cx="3350734" cy="223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94" y="3761532"/>
            <a:ext cx="3965867" cy="264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13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9" y="3746190"/>
            <a:ext cx="4011894" cy="267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1676" y="3785291"/>
            <a:ext cx="3266266" cy="2596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3064" y="2855304"/>
            <a:ext cx="1119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Программа «Графика: основы и практика» была реализована с 21 по 24 августа !</a:t>
            </a:r>
          </a:p>
          <a:p>
            <a:pPr algn="ctr"/>
            <a:r>
              <a:rPr lang="ru-RU" dirty="0" smtClean="0"/>
              <a:t>Участники: СОШ №2, Егоровская СОШ, Зудовская СОШ, Новобибеевская СОШ, ДДЮ.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9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4839" y="358499"/>
            <a:ext cx="9706708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Работа</a:t>
            </a:r>
            <a:r>
              <a:rPr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с 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детьми</a:t>
            </a:r>
            <a:r>
              <a:rPr b="1" spc="2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с ОВЗ/инвалидностью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771901" y="3229101"/>
            <a:ext cx="1212215" cy="1132840"/>
            <a:chOff x="2771901" y="3229101"/>
            <a:chExt cx="1212215" cy="1132840"/>
          </a:xfrm>
        </p:grpSpPr>
        <p:sp>
          <p:nvSpPr>
            <p:cNvPr id="4" name="object 4"/>
            <p:cNvSpPr/>
            <p:nvPr/>
          </p:nvSpPr>
          <p:spPr>
            <a:xfrm>
              <a:off x="2778251" y="3235451"/>
              <a:ext cx="1199515" cy="1120140"/>
            </a:xfrm>
            <a:custGeom>
              <a:avLst/>
              <a:gdLst/>
              <a:ahLst/>
              <a:cxnLst/>
              <a:rect l="l" t="t" r="r" b="b"/>
              <a:pathLst>
                <a:path w="1199514" h="1120139">
                  <a:moveTo>
                    <a:pt x="599694" y="0"/>
                  </a:moveTo>
                  <a:lnTo>
                    <a:pt x="550507" y="1856"/>
                  </a:lnTo>
                  <a:lnTo>
                    <a:pt x="502417" y="7328"/>
                  </a:lnTo>
                  <a:lnTo>
                    <a:pt x="455575" y="16274"/>
                  </a:lnTo>
                  <a:lnTo>
                    <a:pt x="410138" y="28547"/>
                  </a:lnTo>
                  <a:lnTo>
                    <a:pt x="366260" y="44005"/>
                  </a:lnTo>
                  <a:lnTo>
                    <a:pt x="324093" y="62503"/>
                  </a:lnTo>
                  <a:lnTo>
                    <a:pt x="283794" y="83898"/>
                  </a:lnTo>
                  <a:lnTo>
                    <a:pt x="245516" y="108045"/>
                  </a:lnTo>
                  <a:lnTo>
                    <a:pt x="209413" y="134800"/>
                  </a:lnTo>
                  <a:lnTo>
                    <a:pt x="175640" y="164020"/>
                  </a:lnTo>
                  <a:lnTo>
                    <a:pt x="144352" y="195560"/>
                  </a:lnTo>
                  <a:lnTo>
                    <a:pt x="115702" y="229276"/>
                  </a:lnTo>
                  <a:lnTo>
                    <a:pt x="89844" y="265025"/>
                  </a:lnTo>
                  <a:lnTo>
                    <a:pt x="66934" y="302661"/>
                  </a:lnTo>
                  <a:lnTo>
                    <a:pt x="47124" y="342042"/>
                  </a:lnTo>
                  <a:lnTo>
                    <a:pt x="30571" y="383023"/>
                  </a:lnTo>
                  <a:lnTo>
                    <a:pt x="17427" y="425461"/>
                  </a:lnTo>
                  <a:lnTo>
                    <a:pt x="7848" y="469210"/>
                  </a:lnTo>
                  <a:lnTo>
                    <a:pt x="1987" y="514128"/>
                  </a:lnTo>
                  <a:lnTo>
                    <a:pt x="0" y="560070"/>
                  </a:lnTo>
                  <a:lnTo>
                    <a:pt x="1987" y="606011"/>
                  </a:lnTo>
                  <a:lnTo>
                    <a:pt x="7848" y="650929"/>
                  </a:lnTo>
                  <a:lnTo>
                    <a:pt x="17427" y="694678"/>
                  </a:lnTo>
                  <a:lnTo>
                    <a:pt x="30571" y="737116"/>
                  </a:lnTo>
                  <a:lnTo>
                    <a:pt x="47124" y="778097"/>
                  </a:lnTo>
                  <a:lnTo>
                    <a:pt x="66934" y="817478"/>
                  </a:lnTo>
                  <a:lnTo>
                    <a:pt x="89844" y="855114"/>
                  </a:lnTo>
                  <a:lnTo>
                    <a:pt x="115702" y="890863"/>
                  </a:lnTo>
                  <a:lnTo>
                    <a:pt x="144352" y="924579"/>
                  </a:lnTo>
                  <a:lnTo>
                    <a:pt x="175640" y="956119"/>
                  </a:lnTo>
                  <a:lnTo>
                    <a:pt x="209413" y="985339"/>
                  </a:lnTo>
                  <a:lnTo>
                    <a:pt x="245516" y="1012094"/>
                  </a:lnTo>
                  <a:lnTo>
                    <a:pt x="283794" y="1036241"/>
                  </a:lnTo>
                  <a:lnTo>
                    <a:pt x="324093" y="1057636"/>
                  </a:lnTo>
                  <a:lnTo>
                    <a:pt x="366260" y="1076134"/>
                  </a:lnTo>
                  <a:lnTo>
                    <a:pt x="410138" y="1091592"/>
                  </a:lnTo>
                  <a:lnTo>
                    <a:pt x="455575" y="1103865"/>
                  </a:lnTo>
                  <a:lnTo>
                    <a:pt x="502417" y="1112811"/>
                  </a:lnTo>
                  <a:lnTo>
                    <a:pt x="550507" y="1118283"/>
                  </a:lnTo>
                  <a:lnTo>
                    <a:pt x="599694" y="1120140"/>
                  </a:lnTo>
                  <a:lnTo>
                    <a:pt x="648880" y="1118283"/>
                  </a:lnTo>
                  <a:lnTo>
                    <a:pt x="696970" y="1112811"/>
                  </a:lnTo>
                  <a:lnTo>
                    <a:pt x="743812" y="1103865"/>
                  </a:lnTo>
                  <a:lnTo>
                    <a:pt x="789249" y="1091592"/>
                  </a:lnTo>
                  <a:lnTo>
                    <a:pt x="833127" y="1076134"/>
                  </a:lnTo>
                  <a:lnTo>
                    <a:pt x="875294" y="1057636"/>
                  </a:lnTo>
                  <a:lnTo>
                    <a:pt x="915593" y="1036241"/>
                  </a:lnTo>
                  <a:lnTo>
                    <a:pt x="953871" y="1012094"/>
                  </a:lnTo>
                  <a:lnTo>
                    <a:pt x="989974" y="985339"/>
                  </a:lnTo>
                  <a:lnTo>
                    <a:pt x="1023747" y="956119"/>
                  </a:lnTo>
                  <a:lnTo>
                    <a:pt x="1055035" y="924579"/>
                  </a:lnTo>
                  <a:lnTo>
                    <a:pt x="1083685" y="890863"/>
                  </a:lnTo>
                  <a:lnTo>
                    <a:pt x="1109543" y="855114"/>
                  </a:lnTo>
                  <a:lnTo>
                    <a:pt x="1132453" y="817478"/>
                  </a:lnTo>
                  <a:lnTo>
                    <a:pt x="1152263" y="778097"/>
                  </a:lnTo>
                  <a:lnTo>
                    <a:pt x="1168816" y="737116"/>
                  </a:lnTo>
                  <a:lnTo>
                    <a:pt x="1181960" y="694678"/>
                  </a:lnTo>
                  <a:lnTo>
                    <a:pt x="1191539" y="650929"/>
                  </a:lnTo>
                  <a:lnTo>
                    <a:pt x="1197400" y="606011"/>
                  </a:lnTo>
                  <a:lnTo>
                    <a:pt x="1199388" y="560070"/>
                  </a:lnTo>
                  <a:lnTo>
                    <a:pt x="1197400" y="514128"/>
                  </a:lnTo>
                  <a:lnTo>
                    <a:pt x="1191539" y="469210"/>
                  </a:lnTo>
                  <a:lnTo>
                    <a:pt x="1181960" y="425461"/>
                  </a:lnTo>
                  <a:lnTo>
                    <a:pt x="1168816" y="383023"/>
                  </a:lnTo>
                  <a:lnTo>
                    <a:pt x="1152263" y="342042"/>
                  </a:lnTo>
                  <a:lnTo>
                    <a:pt x="1132453" y="302661"/>
                  </a:lnTo>
                  <a:lnTo>
                    <a:pt x="1109543" y="265025"/>
                  </a:lnTo>
                  <a:lnTo>
                    <a:pt x="1083685" y="229276"/>
                  </a:lnTo>
                  <a:lnTo>
                    <a:pt x="1055035" y="195560"/>
                  </a:lnTo>
                  <a:lnTo>
                    <a:pt x="1023746" y="164020"/>
                  </a:lnTo>
                  <a:lnTo>
                    <a:pt x="989974" y="134800"/>
                  </a:lnTo>
                  <a:lnTo>
                    <a:pt x="953871" y="108045"/>
                  </a:lnTo>
                  <a:lnTo>
                    <a:pt x="915593" y="83898"/>
                  </a:lnTo>
                  <a:lnTo>
                    <a:pt x="875294" y="62503"/>
                  </a:lnTo>
                  <a:lnTo>
                    <a:pt x="833127" y="44005"/>
                  </a:lnTo>
                  <a:lnTo>
                    <a:pt x="789249" y="28547"/>
                  </a:lnTo>
                  <a:lnTo>
                    <a:pt x="743812" y="16274"/>
                  </a:lnTo>
                  <a:lnTo>
                    <a:pt x="696970" y="7328"/>
                  </a:lnTo>
                  <a:lnTo>
                    <a:pt x="648880" y="1856"/>
                  </a:lnTo>
                  <a:lnTo>
                    <a:pt x="599694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78251" y="3235451"/>
              <a:ext cx="1199515" cy="1120140"/>
            </a:xfrm>
            <a:custGeom>
              <a:avLst/>
              <a:gdLst/>
              <a:ahLst/>
              <a:cxnLst/>
              <a:rect l="l" t="t" r="r" b="b"/>
              <a:pathLst>
                <a:path w="1199514" h="1120139">
                  <a:moveTo>
                    <a:pt x="0" y="560070"/>
                  </a:moveTo>
                  <a:lnTo>
                    <a:pt x="1987" y="514128"/>
                  </a:lnTo>
                  <a:lnTo>
                    <a:pt x="7848" y="469210"/>
                  </a:lnTo>
                  <a:lnTo>
                    <a:pt x="17427" y="425461"/>
                  </a:lnTo>
                  <a:lnTo>
                    <a:pt x="30571" y="383023"/>
                  </a:lnTo>
                  <a:lnTo>
                    <a:pt x="47124" y="342042"/>
                  </a:lnTo>
                  <a:lnTo>
                    <a:pt x="66934" y="302661"/>
                  </a:lnTo>
                  <a:lnTo>
                    <a:pt x="89844" y="265025"/>
                  </a:lnTo>
                  <a:lnTo>
                    <a:pt x="115702" y="229276"/>
                  </a:lnTo>
                  <a:lnTo>
                    <a:pt x="144352" y="195560"/>
                  </a:lnTo>
                  <a:lnTo>
                    <a:pt x="175640" y="164020"/>
                  </a:lnTo>
                  <a:lnTo>
                    <a:pt x="209413" y="134800"/>
                  </a:lnTo>
                  <a:lnTo>
                    <a:pt x="245516" y="108045"/>
                  </a:lnTo>
                  <a:lnTo>
                    <a:pt x="283794" y="83898"/>
                  </a:lnTo>
                  <a:lnTo>
                    <a:pt x="324093" y="62503"/>
                  </a:lnTo>
                  <a:lnTo>
                    <a:pt x="366260" y="44005"/>
                  </a:lnTo>
                  <a:lnTo>
                    <a:pt x="410138" y="28547"/>
                  </a:lnTo>
                  <a:lnTo>
                    <a:pt x="455575" y="16274"/>
                  </a:lnTo>
                  <a:lnTo>
                    <a:pt x="502417" y="7328"/>
                  </a:lnTo>
                  <a:lnTo>
                    <a:pt x="550507" y="1856"/>
                  </a:lnTo>
                  <a:lnTo>
                    <a:pt x="599694" y="0"/>
                  </a:lnTo>
                  <a:lnTo>
                    <a:pt x="648880" y="1856"/>
                  </a:lnTo>
                  <a:lnTo>
                    <a:pt x="696970" y="7328"/>
                  </a:lnTo>
                  <a:lnTo>
                    <a:pt x="743812" y="16274"/>
                  </a:lnTo>
                  <a:lnTo>
                    <a:pt x="789249" y="28547"/>
                  </a:lnTo>
                  <a:lnTo>
                    <a:pt x="833127" y="44005"/>
                  </a:lnTo>
                  <a:lnTo>
                    <a:pt x="875294" y="62503"/>
                  </a:lnTo>
                  <a:lnTo>
                    <a:pt x="915593" y="83898"/>
                  </a:lnTo>
                  <a:lnTo>
                    <a:pt x="953871" y="108045"/>
                  </a:lnTo>
                  <a:lnTo>
                    <a:pt x="989974" y="134800"/>
                  </a:lnTo>
                  <a:lnTo>
                    <a:pt x="1023746" y="164020"/>
                  </a:lnTo>
                  <a:lnTo>
                    <a:pt x="1055035" y="195560"/>
                  </a:lnTo>
                  <a:lnTo>
                    <a:pt x="1083685" y="229276"/>
                  </a:lnTo>
                  <a:lnTo>
                    <a:pt x="1109543" y="265025"/>
                  </a:lnTo>
                  <a:lnTo>
                    <a:pt x="1132453" y="302661"/>
                  </a:lnTo>
                  <a:lnTo>
                    <a:pt x="1152263" y="342042"/>
                  </a:lnTo>
                  <a:lnTo>
                    <a:pt x="1168816" y="383023"/>
                  </a:lnTo>
                  <a:lnTo>
                    <a:pt x="1181960" y="425461"/>
                  </a:lnTo>
                  <a:lnTo>
                    <a:pt x="1191539" y="469210"/>
                  </a:lnTo>
                  <a:lnTo>
                    <a:pt x="1197400" y="514128"/>
                  </a:lnTo>
                  <a:lnTo>
                    <a:pt x="1199388" y="560070"/>
                  </a:lnTo>
                  <a:lnTo>
                    <a:pt x="1197400" y="606011"/>
                  </a:lnTo>
                  <a:lnTo>
                    <a:pt x="1191539" y="650929"/>
                  </a:lnTo>
                  <a:lnTo>
                    <a:pt x="1181960" y="694678"/>
                  </a:lnTo>
                  <a:lnTo>
                    <a:pt x="1168816" y="737116"/>
                  </a:lnTo>
                  <a:lnTo>
                    <a:pt x="1152263" y="778097"/>
                  </a:lnTo>
                  <a:lnTo>
                    <a:pt x="1132453" y="817478"/>
                  </a:lnTo>
                  <a:lnTo>
                    <a:pt x="1109543" y="855114"/>
                  </a:lnTo>
                  <a:lnTo>
                    <a:pt x="1083685" y="890863"/>
                  </a:lnTo>
                  <a:lnTo>
                    <a:pt x="1055035" y="924579"/>
                  </a:lnTo>
                  <a:lnTo>
                    <a:pt x="1023747" y="956119"/>
                  </a:lnTo>
                  <a:lnTo>
                    <a:pt x="989974" y="985339"/>
                  </a:lnTo>
                  <a:lnTo>
                    <a:pt x="953871" y="1012094"/>
                  </a:lnTo>
                  <a:lnTo>
                    <a:pt x="915593" y="1036241"/>
                  </a:lnTo>
                  <a:lnTo>
                    <a:pt x="875294" y="1057636"/>
                  </a:lnTo>
                  <a:lnTo>
                    <a:pt x="833127" y="1076134"/>
                  </a:lnTo>
                  <a:lnTo>
                    <a:pt x="789249" y="1091592"/>
                  </a:lnTo>
                  <a:lnTo>
                    <a:pt x="743812" y="1103865"/>
                  </a:lnTo>
                  <a:lnTo>
                    <a:pt x="696970" y="1112811"/>
                  </a:lnTo>
                  <a:lnTo>
                    <a:pt x="648880" y="1118283"/>
                  </a:lnTo>
                  <a:lnTo>
                    <a:pt x="599694" y="1120140"/>
                  </a:lnTo>
                  <a:lnTo>
                    <a:pt x="550507" y="1118283"/>
                  </a:lnTo>
                  <a:lnTo>
                    <a:pt x="502417" y="1112811"/>
                  </a:lnTo>
                  <a:lnTo>
                    <a:pt x="455575" y="1103865"/>
                  </a:lnTo>
                  <a:lnTo>
                    <a:pt x="410138" y="1091592"/>
                  </a:lnTo>
                  <a:lnTo>
                    <a:pt x="366260" y="1076134"/>
                  </a:lnTo>
                  <a:lnTo>
                    <a:pt x="324093" y="1057636"/>
                  </a:lnTo>
                  <a:lnTo>
                    <a:pt x="283794" y="1036241"/>
                  </a:lnTo>
                  <a:lnTo>
                    <a:pt x="245516" y="1012094"/>
                  </a:lnTo>
                  <a:lnTo>
                    <a:pt x="209413" y="985339"/>
                  </a:lnTo>
                  <a:lnTo>
                    <a:pt x="175640" y="956119"/>
                  </a:lnTo>
                  <a:lnTo>
                    <a:pt x="144352" y="924579"/>
                  </a:lnTo>
                  <a:lnTo>
                    <a:pt x="115702" y="890863"/>
                  </a:lnTo>
                  <a:lnTo>
                    <a:pt x="89844" y="855114"/>
                  </a:lnTo>
                  <a:lnTo>
                    <a:pt x="66934" y="817478"/>
                  </a:lnTo>
                  <a:lnTo>
                    <a:pt x="47124" y="778097"/>
                  </a:lnTo>
                  <a:lnTo>
                    <a:pt x="30571" y="737116"/>
                  </a:lnTo>
                  <a:lnTo>
                    <a:pt x="17427" y="694678"/>
                  </a:lnTo>
                  <a:lnTo>
                    <a:pt x="7848" y="650929"/>
                  </a:lnTo>
                  <a:lnTo>
                    <a:pt x="1987" y="606011"/>
                  </a:lnTo>
                  <a:lnTo>
                    <a:pt x="0" y="560070"/>
                  </a:lnTo>
                  <a:close/>
                </a:path>
              </a:pathLst>
            </a:custGeom>
            <a:ln w="12191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98977" y="3496436"/>
            <a:ext cx="8077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 marR="5080" indent="-3556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личн</a:t>
            </a:r>
            <a:r>
              <a:rPr sz="1600" spc="-15" dirty="0">
                <a:latin typeface="Calibri"/>
                <a:cs typeface="Calibri"/>
              </a:rPr>
              <a:t>о</a:t>
            </a:r>
            <a:r>
              <a:rPr sz="1600" spc="-5" dirty="0">
                <a:latin typeface="Calibri"/>
                <a:cs typeface="Calibri"/>
              </a:rPr>
              <a:t>сть  </a:t>
            </a:r>
            <a:r>
              <a:rPr sz="1600" spc="-10" dirty="0">
                <a:latin typeface="Calibri"/>
                <a:cs typeface="Calibri"/>
              </a:rPr>
              <a:t>ребенка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78151" y="2572511"/>
            <a:ext cx="2766060" cy="2502535"/>
          </a:xfrm>
          <a:custGeom>
            <a:avLst/>
            <a:gdLst/>
            <a:ahLst/>
            <a:cxnLst/>
            <a:rect l="l" t="t" r="r" b="b"/>
            <a:pathLst>
              <a:path w="2766060" h="2502535">
                <a:moveTo>
                  <a:pt x="0" y="1251204"/>
                </a:moveTo>
                <a:lnTo>
                  <a:pt x="912" y="1205335"/>
                </a:lnTo>
                <a:lnTo>
                  <a:pt x="3627" y="1159882"/>
                </a:lnTo>
                <a:lnTo>
                  <a:pt x="8116" y="1114873"/>
                </a:lnTo>
                <a:lnTo>
                  <a:pt x="14345" y="1070337"/>
                </a:lnTo>
                <a:lnTo>
                  <a:pt x="22284" y="1026302"/>
                </a:lnTo>
                <a:lnTo>
                  <a:pt x="31901" y="982795"/>
                </a:lnTo>
                <a:lnTo>
                  <a:pt x="43166" y="939846"/>
                </a:lnTo>
                <a:lnTo>
                  <a:pt x="56046" y="897482"/>
                </a:lnTo>
                <a:lnTo>
                  <a:pt x="70512" y="855732"/>
                </a:lnTo>
                <a:lnTo>
                  <a:pt x="86531" y="814623"/>
                </a:lnTo>
                <a:lnTo>
                  <a:pt x="104072" y="774186"/>
                </a:lnTo>
                <a:lnTo>
                  <a:pt x="123104" y="734446"/>
                </a:lnTo>
                <a:lnTo>
                  <a:pt x="143596" y="695434"/>
                </a:lnTo>
                <a:lnTo>
                  <a:pt x="165517" y="657177"/>
                </a:lnTo>
                <a:lnTo>
                  <a:pt x="188834" y="619703"/>
                </a:lnTo>
                <a:lnTo>
                  <a:pt x="213518" y="583041"/>
                </a:lnTo>
                <a:lnTo>
                  <a:pt x="239536" y="547219"/>
                </a:lnTo>
                <a:lnTo>
                  <a:pt x="266858" y="512265"/>
                </a:lnTo>
                <a:lnTo>
                  <a:pt x="295452" y="478207"/>
                </a:lnTo>
                <a:lnTo>
                  <a:pt x="325287" y="445074"/>
                </a:lnTo>
                <a:lnTo>
                  <a:pt x="356331" y="412895"/>
                </a:lnTo>
                <a:lnTo>
                  <a:pt x="388554" y="381696"/>
                </a:lnTo>
                <a:lnTo>
                  <a:pt x="421924" y="351507"/>
                </a:lnTo>
                <a:lnTo>
                  <a:pt x="456410" y="322356"/>
                </a:lnTo>
                <a:lnTo>
                  <a:pt x="491981" y="294272"/>
                </a:lnTo>
                <a:lnTo>
                  <a:pt x="528605" y="267281"/>
                </a:lnTo>
                <a:lnTo>
                  <a:pt x="566251" y="241413"/>
                </a:lnTo>
                <a:lnTo>
                  <a:pt x="604888" y="216696"/>
                </a:lnTo>
                <a:lnTo>
                  <a:pt x="644484" y="193159"/>
                </a:lnTo>
                <a:lnTo>
                  <a:pt x="685009" y="170829"/>
                </a:lnTo>
                <a:lnTo>
                  <a:pt x="726431" y="149734"/>
                </a:lnTo>
                <a:lnTo>
                  <a:pt x="768719" y="129904"/>
                </a:lnTo>
                <a:lnTo>
                  <a:pt x="811842" y="111366"/>
                </a:lnTo>
                <a:lnTo>
                  <a:pt x="855767" y="94148"/>
                </a:lnTo>
                <a:lnTo>
                  <a:pt x="900465" y="78280"/>
                </a:lnTo>
                <a:lnTo>
                  <a:pt x="945904" y="63788"/>
                </a:lnTo>
                <a:lnTo>
                  <a:pt x="992052" y="50702"/>
                </a:lnTo>
                <a:lnTo>
                  <a:pt x="1038878" y="39049"/>
                </a:lnTo>
                <a:lnTo>
                  <a:pt x="1086352" y="28859"/>
                </a:lnTo>
                <a:lnTo>
                  <a:pt x="1134441" y="20159"/>
                </a:lnTo>
                <a:lnTo>
                  <a:pt x="1183115" y="12977"/>
                </a:lnTo>
                <a:lnTo>
                  <a:pt x="1232342" y="7342"/>
                </a:lnTo>
                <a:lnTo>
                  <a:pt x="1282091" y="3281"/>
                </a:lnTo>
                <a:lnTo>
                  <a:pt x="1332330" y="825"/>
                </a:lnTo>
                <a:lnTo>
                  <a:pt x="1383030" y="0"/>
                </a:lnTo>
                <a:lnTo>
                  <a:pt x="1433729" y="825"/>
                </a:lnTo>
                <a:lnTo>
                  <a:pt x="1483968" y="3281"/>
                </a:lnTo>
                <a:lnTo>
                  <a:pt x="1533717" y="7342"/>
                </a:lnTo>
                <a:lnTo>
                  <a:pt x="1582944" y="12977"/>
                </a:lnTo>
                <a:lnTo>
                  <a:pt x="1631618" y="20159"/>
                </a:lnTo>
                <a:lnTo>
                  <a:pt x="1679707" y="28859"/>
                </a:lnTo>
                <a:lnTo>
                  <a:pt x="1727181" y="39049"/>
                </a:lnTo>
                <a:lnTo>
                  <a:pt x="1774007" y="50702"/>
                </a:lnTo>
                <a:lnTo>
                  <a:pt x="1820155" y="63788"/>
                </a:lnTo>
                <a:lnTo>
                  <a:pt x="1865594" y="78280"/>
                </a:lnTo>
                <a:lnTo>
                  <a:pt x="1910292" y="94148"/>
                </a:lnTo>
                <a:lnTo>
                  <a:pt x="1954217" y="111366"/>
                </a:lnTo>
                <a:lnTo>
                  <a:pt x="1997340" y="129904"/>
                </a:lnTo>
                <a:lnTo>
                  <a:pt x="2039628" y="149734"/>
                </a:lnTo>
                <a:lnTo>
                  <a:pt x="2081050" y="170829"/>
                </a:lnTo>
                <a:lnTo>
                  <a:pt x="2121575" y="193159"/>
                </a:lnTo>
                <a:lnTo>
                  <a:pt x="2161171" y="216696"/>
                </a:lnTo>
                <a:lnTo>
                  <a:pt x="2199808" y="241413"/>
                </a:lnTo>
                <a:lnTo>
                  <a:pt x="2237454" y="267281"/>
                </a:lnTo>
                <a:lnTo>
                  <a:pt x="2274078" y="294272"/>
                </a:lnTo>
                <a:lnTo>
                  <a:pt x="2309649" y="322356"/>
                </a:lnTo>
                <a:lnTo>
                  <a:pt x="2344135" y="351507"/>
                </a:lnTo>
                <a:lnTo>
                  <a:pt x="2377505" y="381696"/>
                </a:lnTo>
                <a:lnTo>
                  <a:pt x="2409728" y="412895"/>
                </a:lnTo>
                <a:lnTo>
                  <a:pt x="2440772" y="445074"/>
                </a:lnTo>
                <a:lnTo>
                  <a:pt x="2470607" y="478207"/>
                </a:lnTo>
                <a:lnTo>
                  <a:pt x="2499201" y="512265"/>
                </a:lnTo>
                <a:lnTo>
                  <a:pt x="2526523" y="547219"/>
                </a:lnTo>
                <a:lnTo>
                  <a:pt x="2552541" y="583041"/>
                </a:lnTo>
                <a:lnTo>
                  <a:pt x="2577225" y="619703"/>
                </a:lnTo>
                <a:lnTo>
                  <a:pt x="2600542" y="657177"/>
                </a:lnTo>
                <a:lnTo>
                  <a:pt x="2622463" y="695434"/>
                </a:lnTo>
                <a:lnTo>
                  <a:pt x="2642955" y="734446"/>
                </a:lnTo>
                <a:lnTo>
                  <a:pt x="2661987" y="774186"/>
                </a:lnTo>
                <a:lnTo>
                  <a:pt x="2679528" y="814623"/>
                </a:lnTo>
                <a:lnTo>
                  <a:pt x="2695547" y="855732"/>
                </a:lnTo>
                <a:lnTo>
                  <a:pt x="2710013" y="897482"/>
                </a:lnTo>
                <a:lnTo>
                  <a:pt x="2722893" y="939846"/>
                </a:lnTo>
                <a:lnTo>
                  <a:pt x="2734158" y="982795"/>
                </a:lnTo>
                <a:lnTo>
                  <a:pt x="2743775" y="1026302"/>
                </a:lnTo>
                <a:lnTo>
                  <a:pt x="2751714" y="1070337"/>
                </a:lnTo>
                <a:lnTo>
                  <a:pt x="2757943" y="1114873"/>
                </a:lnTo>
                <a:lnTo>
                  <a:pt x="2762432" y="1159882"/>
                </a:lnTo>
                <a:lnTo>
                  <a:pt x="2765147" y="1205335"/>
                </a:lnTo>
                <a:lnTo>
                  <a:pt x="2766060" y="1251204"/>
                </a:lnTo>
                <a:lnTo>
                  <a:pt x="2765147" y="1297072"/>
                </a:lnTo>
                <a:lnTo>
                  <a:pt x="2762432" y="1342525"/>
                </a:lnTo>
                <a:lnTo>
                  <a:pt x="2757943" y="1387534"/>
                </a:lnTo>
                <a:lnTo>
                  <a:pt x="2751714" y="1432070"/>
                </a:lnTo>
                <a:lnTo>
                  <a:pt x="2743775" y="1476105"/>
                </a:lnTo>
                <a:lnTo>
                  <a:pt x="2734158" y="1519612"/>
                </a:lnTo>
                <a:lnTo>
                  <a:pt x="2722893" y="1562561"/>
                </a:lnTo>
                <a:lnTo>
                  <a:pt x="2710013" y="1604925"/>
                </a:lnTo>
                <a:lnTo>
                  <a:pt x="2695547" y="1646675"/>
                </a:lnTo>
                <a:lnTo>
                  <a:pt x="2679528" y="1687784"/>
                </a:lnTo>
                <a:lnTo>
                  <a:pt x="2661987" y="1728221"/>
                </a:lnTo>
                <a:lnTo>
                  <a:pt x="2642955" y="1767961"/>
                </a:lnTo>
                <a:lnTo>
                  <a:pt x="2622463" y="1806973"/>
                </a:lnTo>
                <a:lnTo>
                  <a:pt x="2600542" y="1845230"/>
                </a:lnTo>
                <a:lnTo>
                  <a:pt x="2577225" y="1882704"/>
                </a:lnTo>
                <a:lnTo>
                  <a:pt x="2552541" y="1919366"/>
                </a:lnTo>
                <a:lnTo>
                  <a:pt x="2526523" y="1955188"/>
                </a:lnTo>
                <a:lnTo>
                  <a:pt x="2499201" y="1990142"/>
                </a:lnTo>
                <a:lnTo>
                  <a:pt x="2470607" y="2024200"/>
                </a:lnTo>
                <a:lnTo>
                  <a:pt x="2440772" y="2057333"/>
                </a:lnTo>
                <a:lnTo>
                  <a:pt x="2409728" y="2089512"/>
                </a:lnTo>
                <a:lnTo>
                  <a:pt x="2377505" y="2120711"/>
                </a:lnTo>
                <a:lnTo>
                  <a:pt x="2344135" y="2150900"/>
                </a:lnTo>
                <a:lnTo>
                  <a:pt x="2309649" y="2180051"/>
                </a:lnTo>
                <a:lnTo>
                  <a:pt x="2274078" y="2208135"/>
                </a:lnTo>
                <a:lnTo>
                  <a:pt x="2237454" y="2235126"/>
                </a:lnTo>
                <a:lnTo>
                  <a:pt x="2199808" y="2260994"/>
                </a:lnTo>
                <a:lnTo>
                  <a:pt x="2161171" y="2285711"/>
                </a:lnTo>
                <a:lnTo>
                  <a:pt x="2121575" y="2309248"/>
                </a:lnTo>
                <a:lnTo>
                  <a:pt x="2081050" y="2331578"/>
                </a:lnTo>
                <a:lnTo>
                  <a:pt x="2039628" y="2352673"/>
                </a:lnTo>
                <a:lnTo>
                  <a:pt x="1997340" y="2372503"/>
                </a:lnTo>
                <a:lnTo>
                  <a:pt x="1954217" y="2391041"/>
                </a:lnTo>
                <a:lnTo>
                  <a:pt x="1910292" y="2408259"/>
                </a:lnTo>
                <a:lnTo>
                  <a:pt x="1865594" y="2424127"/>
                </a:lnTo>
                <a:lnTo>
                  <a:pt x="1820155" y="2438619"/>
                </a:lnTo>
                <a:lnTo>
                  <a:pt x="1774007" y="2451705"/>
                </a:lnTo>
                <a:lnTo>
                  <a:pt x="1727181" y="2463358"/>
                </a:lnTo>
                <a:lnTo>
                  <a:pt x="1679707" y="2473548"/>
                </a:lnTo>
                <a:lnTo>
                  <a:pt x="1631618" y="2482248"/>
                </a:lnTo>
                <a:lnTo>
                  <a:pt x="1582944" y="2489430"/>
                </a:lnTo>
                <a:lnTo>
                  <a:pt x="1533717" y="2495065"/>
                </a:lnTo>
                <a:lnTo>
                  <a:pt x="1483968" y="2499126"/>
                </a:lnTo>
                <a:lnTo>
                  <a:pt x="1433729" y="2501582"/>
                </a:lnTo>
                <a:lnTo>
                  <a:pt x="1383030" y="2502408"/>
                </a:lnTo>
                <a:lnTo>
                  <a:pt x="1332330" y="2501582"/>
                </a:lnTo>
                <a:lnTo>
                  <a:pt x="1282091" y="2499126"/>
                </a:lnTo>
                <a:lnTo>
                  <a:pt x="1232342" y="2495065"/>
                </a:lnTo>
                <a:lnTo>
                  <a:pt x="1183115" y="2489430"/>
                </a:lnTo>
                <a:lnTo>
                  <a:pt x="1134441" y="2482248"/>
                </a:lnTo>
                <a:lnTo>
                  <a:pt x="1086352" y="2473548"/>
                </a:lnTo>
                <a:lnTo>
                  <a:pt x="1038878" y="2463358"/>
                </a:lnTo>
                <a:lnTo>
                  <a:pt x="992052" y="2451705"/>
                </a:lnTo>
                <a:lnTo>
                  <a:pt x="945904" y="2438619"/>
                </a:lnTo>
                <a:lnTo>
                  <a:pt x="900465" y="2424127"/>
                </a:lnTo>
                <a:lnTo>
                  <a:pt x="855767" y="2408259"/>
                </a:lnTo>
                <a:lnTo>
                  <a:pt x="811842" y="2391041"/>
                </a:lnTo>
                <a:lnTo>
                  <a:pt x="768719" y="2372503"/>
                </a:lnTo>
                <a:lnTo>
                  <a:pt x="726431" y="2352673"/>
                </a:lnTo>
                <a:lnTo>
                  <a:pt x="685009" y="2331578"/>
                </a:lnTo>
                <a:lnTo>
                  <a:pt x="644484" y="2309248"/>
                </a:lnTo>
                <a:lnTo>
                  <a:pt x="604888" y="2285711"/>
                </a:lnTo>
                <a:lnTo>
                  <a:pt x="566251" y="2260994"/>
                </a:lnTo>
                <a:lnTo>
                  <a:pt x="528605" y="2235126"/>
                </a:lnTo>
                <a:lnTo>
                  <a:pt x="491981" y="2208135"/>
                </a:lnTo>
                <a:lnTo>
                  <a:pt x="456410" y="2180051"/>
                </a:lnTo>
                <a:lnTo>
                  <a:pt x="421924" y="2150900"/>
                </a:lnTo>
                <a:lnTo>
                  <a:pt x="388554" y="2120711"/>
                </a:lnTo>
                <a:lnTo>
                  <a:pt x="356331" y="2089512"/>
                </a:lnTo>
                <a:lnTo>
                  <a:pt x="325287" y="2057333"/>
                </a:lnTo>
                <a:lnTo>
                  <a:pt x="295452" y="2024200"/>
                </a:lnTo>
                <a:lnTo>
                  <a:pt x="266858" y="1990142"/>
                </a:lnTo>
                <a:lnTo>
                  <a:pt x="239536" y="1955188"/>
                </a:lnTo>
                <a:lnTo>
                  <a:pt x="213518" y="1919366"/>
                </a:lnTo>
                <a:lnTo>
                  <a:pt x="188834" y="1882704"/>
                </a:lnTo>
                <a:lnTo>
                  <a:pt x="165517" y="1845230"/>
                </a:lnTo>
                <a:lnTo>
                  <a:pt x="143596" y="1806973"/>
                </a:lnTo>
                <a:lnTo>
                  <a:pt x="123104" y="1767961"/>
                </a:lnTo>
                <a:lnTo>
                  <a:pt x="104072" y="1728221"/>
                </a:lnTo>
                <a:lnTo>
                  <a:pt x="86531" y="1687784"/>
                </a:lnTo>
                <a:lnTo>
                  <a:pt x="70512" y="1646675"/>
                </a:lnTo>
                <a:lnTo>
                  <a:pt x="56046" y="1604925"/>
                </a:lnTo>
                <a:lnTo>
                  <a:pt x="43166" y="1562561"/>
                </a:lnTo>
                <a:lnTo>
                  <a:pt x="31901" y="1519612"/>
                </a:lnTo>
                <a:lnTo>
                  <a:pt x="22284" y="1476105"/>
                </a:lnTo>
                <a:lnTo>
                  <a:pt x="14345" y="1432070"/>
                </a:lnTo>
                <a:lnTo>
                  <a:pt x="8116" y="1387534"/>
                </a:lnTo>
                <a:lnTo>
                  <a:pt x="3627" y="1342525"/>
                </a:lnTo>
                <a:lnTo>
                  <a:pt x="912" y="1297072"/>
                </a:lnTo>
                <a:lnTo>
                  <a:pt x="0" y="1251204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55494" y="2158441"/>
            <a:ext cx="16027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Социальная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среда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25880" y="1863851"/>
            <a:ext cx="4114800" cy="3749040"/>
          </a:xfrm>
          <a:custGeom>
            <a:avLst/>
            <a:gdLst/>
            <a:ahLst/>
            <a:cxnLst/>
            <a:rect l="l" t="t" r="r" b="b"/>
            <a:pathLst>
              <a:path w="4114800" h="3749040">
                <a:moveTo>
                  <a:pt x="0" y="1874520"/>
                </a:moveTo>
                <a:lnTo>
                  <a:pt x="613" y="1828296"/>
                </a:lnTo>
                <a:lnTo>
                  <a:pt x="2443" y="1782347"/>
                </a:lnTo>
                <a:lnTo>
                  <a:pt x="5476" y="1736686"/>
                </a:lnTo>
                <a:lnTo>
                  <a:pt x="9699" y="1691326"/>
                </a:lnTo>
                <a:lnTo>
                  <a:pt x="15096" y="1646278"/>
                </a:lnTo>
                <a:lnTo>
                  <a:pt x="21654" y="1601558"/>
                </a:lnTo>
                <a:lnTo>
                  <a:pt x="29358" y="1557176"/>
                </a:lnTo>
                <a:lnTo>
                  <a:pt x="38196" y="1513146"/>
                </a:lnTo>
                <a:lnTo>
                  <a:pt x="48151" y="1469481"/>
                </a:lnTo>
                <a:lnTo>
                  <a:pt x="59211" y="1426193"/>
                </a:lnTo>
                <a:lnTo>
                  <a:pt x="71362" y="1383296"/>
                </a:lnTo>
                <a:lnTo>
                  <a:pt x="84589" y="1340802"/>
                </a:lnTo>
                <a:lnTo>
                  <a:pt x="98877" y="1298724"/>
                </a:lnTo>
                <a:lnTo>
                  <a:pt x="114214" y="1257075"/>
                </a:lnTo>
                <a:lnTo>
                  <a:pt x="130585" y="1215868"/>
                </a:lnTo>
                <a:lnTo>
                  <a:pt x="147976" y="1175115"/>
                </a:lnTo>
                <a:lnTo>
                  <a:pt x="166373" y="1134830"/>
                </a:lnTo>
                <a:lnTo>
                  <a:pt x="185762" y="1095025"/>
                </a:lnTo>
                <a:lnTo>
                  <a:pt x="206128" y="1055713"/>
                </a:lnTo>
                <a:lnTo>
                  <a:pt x="227458" y="1016906"/>
                </a:lnTo>
                <a:lnTo>
                  <a:pt x="249737" y="978619"/>
                </a:lnTo>
                <a:lnTo>
                  <a:pt x="272952" y="940863"/>
                </a:lnTo>
                <a:lnTo>
                  <a:pt x="297088" y="903651"/>
                </a:lnTo>
                <a:lnTo>
                  <a:pt x="322131" y="866996"/>
                </a:lnTo>
                <a:lnTo>
                  <a:pt x="348067" y="830912"/>
                </a:lnTo>
                <a:lnTo>
                  <a:pt x="374883" y="795410"/>
                </a:lnTo>
                <a:lnTo>
                  <a:pt x="402563" y="760504"/>
                </a:lnTo>
                <a:lnTo>
                  <a:pt x="431095" y="726207"/>
                </a:lnTo>
                <a:lnTo>
                  <a:pt x="460463" y="692530"/>
                </a:lnTo>
                <a:lnTo>
                  <a:pt x="490654" y="659488"/>
                </a:lnTo>
                <a:lnTo>
                  <a:pt x="521654" y="627093"/>
                </a:lnTo>
                <a:lnTo>
                  <a:pt x="553448" y="595358"/>
                </a:lnTo>
                <a:lnTo>
                  <a:pt x="586023" y="564296"/>
                </a:lnTo>
                <a:lnTo>
                  <a:pt x="619364" y="533918"/>
                </a:lnTo>
                <a:lnTo>
                  <a:pt x="653458" y="504240"/>
                </a:lnTo>
                <a:lnTo>
                  <a:pt x="688289" y="475272"/>
                </a:lnTo>
                <a:lnTo>
                  <a:pt x="723845" y="447028"/>
                </a:lnTo>
                <a:lnTo>
                  <a:pt x="760111" y="419521"/>
                </a:lnTo>
                <a:lnTo>
                  <a:pt x="797073" y="392764"/>
                </a:lnTo>
                <a:lnTo>
                  <a:pt x="834717" y="366769"/>
                </a:lnTo>
                <a:lnTo>
                  <a:pt x="873029" y="341550"/>
                </a:lnTo>
                <a:lnTo>
                  <a:pt x="911994" y="317118"/>
                </a:lnTo>
                <a:lnTo>
                  <a:pt x="951599" y="293488"/>
                </a:lnTo>
                <a:lnTo>
                  <a:pt x="991830" y="270671"/>
                </a:lnTo>
                <a:lnTo>
                  <a:pt x="1032672" y="248681"/>
                </a:lnTo>
                <a:lnTo>
                  <a:pt x="1074112" y="227531"/>
                </a:lnTo>
                <a:lnTo>
                  <a:pt x="1116135" y="207232"/>
                </a:lnTo>
                <a:lnTo>
                  <a:pt x="1158727" y="187799"/>
                </a:lnTo>
                <a:lnTo>
                  <a:pt x="1201874" y="169244"/>
                </a:lnTo>
                <a:lnTo>
                  <a:pt x="1245562" y="151579"/>
                </a:lnTo>
                <a:lnTo>
                  <a:pt x="1289778" y="134818"/>
                </a:lnTo>
                <a:lnTo>
                  <a:pt x="1334506" y="118974"/>
                </a:lnTo>
                <a:lnTo>
                  <a:pt x="1379733" y="104058"/>
                </a:lnTo>
                <a:lnTo>
                  <a:pt x="1425445" y="90085"/>
                </a:lnTo>
                <a:lnTo>
                  <a:pt x="1471627" y="77067"/>
                </a:lnTo>
                <a:lnTo>
                  <a:pt x="1518266" y="65016"/>
                </a:lnTo>
                <a:lnTo>
                  <a:pt x="1565347" y="53946"/>
                </a:lnTo>
                <a:lnTo>
                  <a:pt x="1612857" y="43869"/>
                </a:lnTo>
                <a:lnTo>
                  <a:pt x="1660781" y="34799"/>
                </a:lnTo>
                <a:lnTo>
                  <a:pt x="1709106" y="26748"/>
                </a:lnTo>
                <a:lnTo>
                  <a:pt x="1757816" y="19728"/>
                </a:lnTo>
                <a:lnTo>
                  <a:pt x="1806899" y="13753"/>
                </a:lnTo>
                <a:lnTo>
                  <a:pt x="1856339" y="8836"/>
                </a:lnTo>
                <a:lnTo>
                  <a:pt x="1906124" y="4989"/>
                </a:lnTo>
                <a:lnTo>
                  <a:pt x="1956238" y="2226"/>
                </a:lnTo>
                <a:lnTo>
                  <a:pt x="2006668" y="558"/>
                </a:lnTo>
                <a:lnTo>
                  <a:pt x="2057399" y="0"/>
                </a:lnTo>
                <a:lnTo>
                  <a:pt x="2108131" y="558"/>
                </a:lnTo>
                <a:lnTo>
                  <a:pt x="2158561" y="2226"/>
                </a:lnTo>
                <a:lnTo>
                  <a:pt x="2208675" y="4989"/>
                </a:lnTo>
                <a:lnTo>
                  <a:pt x="2258460" y="8836"/>
                </a:lnTo>
                <a:lnTo>
                  <a:pt x="2307900" y="13753"/>
                </a:lnTo>
                <a:lnTo>
                  <a:pt x="2356983" y="19728"/>
                </a:lnTo>
                <a:lnTo>
                  <a:pt x="2405693" y="26748"/>
                </a:lnTo>
                <a:lnTo>
                  <a:pt x="2454018" y="34799"/>
                </a:lnTo>
                <a:lnTo>
                  <a:pt x="2501942" y="43869"/>
                </a:lnTo>
                <a:lnTo>
                  <a:pt x="2549452" y="53946"/>
                </a:lnTo>
                <a:lnTo>
                  <a:pt x="2596533" y="65016"/>
                </a:lnTo>
                <a:lnTo>
                  <a:pt x="2643172" y="77067"/>
                </a:lnTo>
                <a:lnTo>
                  <a:pt x="2689354" y="90085"/>
                </a:lnTo>
                <a:lnTo>
                  <a:pt x="2735066" y="104058"/>
                </a:lnTo>
                <a:lnTo>
                  <a:pt x="2780293" y="118974"/>
                </a:lnTo>
                <a:lnTo>
                  <a:pt x="2825021" y="134818"/>
                </a:lnTo>
                <a:lnTo>
                  <a:pt x="2869237" y="151579"/>
                </a:lnTo>
                <a:lnTo>
                  <a:pt x="2912925" y="169244"/>
                </a:lnTo>
                <a:lnTo>
                  <a:pt x="2956072" y="187799"/>
                </a:lnTo>
                <a:lnTo>
                  <a:pt x="2998664" y="207232"/>
                </a:lnTo>
                <a:lnTo>
                  <a:pt x="3040687" y="227531"/>
                </a:lnTo>
                <a:lnTo>
                  <a:pt x="3082127" y="248681"/>
                </a:lnTo>
                <a:lnTo>
                  <a:pt x="3122969" y="270671"/>
                </a:lnTo>
                <a:lnTo>
                  <a:pt x="3163200" y="293488"/>
                </a:lnTo>
                <a:lnTo>
                  <a:pt x="3202805" y="317118"/>
                </a:lnTo>
                <a:lnTo>
                  <a:pt x="3241770" y="341550"/>
                </a:lnTo>
                <a:lnTo>
                  <a:pt x="3280082" y="366769"/>
                </a:lnTo>
                <a:lnTo>
                  <a:pt x="3317726" y="392764"/>
                </a:lnTo>
                <a:lnTo>
                  <a:pt x="3354688" y="419521"/>
                </a:lnTo>
                <a:lnTo>
                  <a:pt x="3390954" y="447028"/>
                </a:lnTo>
                <a:lnTo>
                  <a:pt x="3426510" y="475272"/>
                </a:lnTo>
                <a:lnTo>
                  <a:pt x="3461341" y="504240"/>
                </a:lnTo>
                <a:lnTo>
                  <a:pt x="3495435" y="533918"/>
                </a:lnTo>
                <a:lnTo>
                  <a:pt x="3528776" y="564296"/>
                </a:lnTo>
                <a:lnTo>
                  <a:pt x="3561351" y="595358"/>
                </a:lnTo>
                <a:lnTo>
                  <a:pt x="3593145" y="627093"/>
                </a:lnTo>
                <a:lnTo>
                  <a:pt x="3624145" y="659488"/>
                </a:lnTo>
                <a:lnTo>
                  <a:pt x="3654336" y="692530"/>
                </a:lnTo>
                <a:lnTo>
                  <a:pt x="3683704" y="726207"/>
                </a:lnTo>
                <a:lnTo>
                  <a:pt x="3712236" y="760504"/>
                </a:lnTo>
                <a:lnTo>
                  <a:pt x="3739916" y="795410"/>
                </a:lnTo>
                <a:lnTo>
                  <a:pt x="3766732" y="830912"/>
                </a:lnTo>
                <a:lnTo>
                  <a:pt x="3792668" y="866996"/>
                </a:lnTo>
                <a:lnTo>
                  <a:pt x="3817711" y="903651"/>
                </a:lnTo>
                <a:lnTo>
                  <a:pt x="3841847" y="940863"/>
                </a:lnTo>
                <a:lnTo>
                  <a:pt x="3865062" y="978619"/>
                </a:lnTo>
                <a:lnTo>
                  <a:pt x="3887341" y="1016906"/>
                </a:lnTo>
                <a:lnTo>
                  <a:pt x="3908671" y="1055713"/>
                </a:lnTo>
                <a:lnTo>
                  <a:pt x="3929037" y="1095025"/>
                </a:lnTo>
                <a:lnTo>
                  <a:pt x="3948426" y="1134830"/>
                </a:lnTo>
                <a:lnTo>
                  <a:pt x="3966823" y="1175115"/>
                </a:lnTo>
                <a:lnTo>
                  <a:pt x="3984214" y="1215868"/>
                </a:lnTo>
                <a:lnTo>
                  <a:pt x="4000585" y="1257075"/>
                </a:lnTo>
                <a:lnTo>
                  <a:pt x="4015922" y="1298724"/>
                </a:lnTo>
                <a:lnTo>
                  <a:pt x="4030210" y="1340802"/>
                </a:lnTo>
                <a:lnTo>
                  <a:pt x="4043437" y="1383296"/>
                </a:lnTo>
                <a:lnTo>
                  <a:pt x="4055588" y="1426193"/>
                </a:lnTo>
                <a:lnTo>
                  <a:pt x="4066648" y="1469481"/>
                </a:lnTo>
                <a:lnTo>
                  <a:pt x="4076603" y="1513146"/>
                </a:lnTo>
                <a:lnTo>
                  <a:pt x="4085441" y="1557176"/>
                </a:lnTo>
                <a:lnTo>
                  <a:pt x="4093145" y="1601558"/>
                </a:lnTo>
                <a:lnTo>
                  <a:pt x="4099703" y="1646278"/>
                </a:lnTo>
                <a:lnTo>
                  <a:pt x="4105100" y="1691326"/>
                </a:lnTo>
                <a:lnTo>
                  <a:pt x="4109323" y="1736686"/>
                </a:lnTo>
                <a:lnTo>
                  <a:pt x="4112356" y="1782347"/>
                </a:lnTo>
                <a:lnTo>
                  <a:pt x="4114186" y="1828296"/>
                </a:lnTo>
                <a:lnTo>
                  <a:pt x="4114800" y="1874520"/>
                </a:lnTo>
                <a:lnTo>
                  <a:pt x="4114186" y="1920743"/>
                </a:lnTo>
                <a:lnTo>
                  <a:pt x="4112356" y="1966692"/>
                </a:lnTo>
                <a:lnTo>
                  <a:pt x="4109323" y="2012353"/>
                </a:lnTo>
                <a:lnTo>
                  <a:pt x="4105100" y="2057713"/>
                </a:lnTo>
                <a:lnTo>
                  <a:pt x="4099703" y="2102761"/>
                </a:lnTo>
                <a:lnTo>
                  <a:pt x="4093145" y="2147481"/>
                </a:lnTo>
                <a:lnTo>
                  <a:pt x="4085441" y="2191863"/>
                </a:lnTo>
                <a:lnTo>
                  <a:pt x="4076603" y="2235893"/>
                </a:lnTo>
                <a:lnTo>
                  <a:pt x="4066648" y="2279558"/>
                </a:lnTo>
                <a:lnTo>
                  <a:pt x="4055588" y="2322846"/>
                </a:lnTo>
                <a:lnTo>
                  <a:pt x="4043437" y="2365743"/>
                </a:lnTo>
                <a:lnTo>
                  <a:pt x="4030210" y="2408237"/>
                </a:lnTo>
                <a:lnTo>
                  <a:pt x="4015922" y="2450315"/>
                </a:lnTo>
                <a:lnTo>
                  <a:pt x="4000585" y="2491964"/>
                </a:lnTo>
                <a:lnTo>
                  <a:pt x="3984214" y="2533171"/>
                </a:lnTo>
                <a:lnTo>
                  <a:pt x="3966823" y="2573924"/>
                </a:lnTo>
                <a:lnTo>
                  <a:pt x="3948426" y="2614209"/>
                </a:lnTo>
                <a:lnTo>
                  <a:pt x="3929037" y="2654014"/>
                </a:lnTo>
                <a:lnTo>
                  <a:pt x="3908671" y="2693326"/>
                </a:lnTo>
                <a:lnTo>
                  <a:pt x="3887341" y="2732133"/>
                </a:lnTo>
                <a:lnTo>
                  <a:pt x="3865062" y="2770420"/>
                </a:lnTo>
                <a:lnTo>
                  <a:pt x="3841847" y="2808176"/>
                </a:lnTo>
                <a:lnTo>
                  <a:pt x="3817711" y="2845388"/>
                </a:lnTo>
                <a:lnTo>
                  <a:pt x="3792668" y="2882043"/>
                </a:lnTo>
                <a:lnTo>
                  <a:pt x="3766732" y="2918127"/>
                </a:lnTo>
                <a:lnTo>
                  <a:pt x="3739916" y="2953629"/>
                </a:lnTo>
                <a:lnTo>
                  <a:pt x="3712236" y="2988535"/>
                </a:lnTo>
                <a:lnTo>
                  <a:pt x="3683704" y="3022832"/>
                </a:lnTo>
                <a:lnTo>
                  <a:pt x="3654336" y="3056509"/>
                </a:lnTo>
                <a:lnTo>
                  <a:pt x="3624145" y="3089551"/>
                </a:lnTo>
                <a:lnTo>
                  <a:pt x="3593145" y="3121946"/>
                </a:lnTo>
                <a:lnTo>
                  <a:pt x="3561351" y="3153681"/>
                </a:lnTo>
                <a:lnTo>
                  <a:pt x="3528776" y="3184743"/>
                </a:lnTo>
                <a:lnTo>
                  <a:pt x="3495435" y="3215121"/>
                </a:lnTo>
                <a:lnTo>
                  <a:pt x="3461341" y="3244799"/>
                </a:lnTo>
                <a:lnTo>
                  <a:pt x="3426510" y="3273767"/>
                </a:lnTo>
                <a:lnTo>
                  <a:pt x="3390954" y="3302011"/>
                </a:lnTo>
                <a:lnTo>
                  <a:pt x="3354688" y="3329518"/>
                </a:lnTo>
                <a:lnTo>
                  <a:pt x="3317726" y="3356275"/>
                </a:lnTo>
                <a:lnTo>
                  <a:pt x="3280082" y="3382270"/>
                </a:lnTo>
                <a:lnTo>
                  <a:pt x="3241770" y="3407489"/>
                </a:lnTo>
                <a:lnTo>
                  <a:pt x="3202805" y="3431921"/>
                </a:lnTo>
                <a:lnTo>
                  <a:pt x="3163200" y="3455551"/>
                </a:lnTo>
                <a:lnTo>
                  <a:pt x="3122969" y="3478368"/>
                </a:lnTo>
                <a:lnTo>
                  <a:pt x="3082127" y="3500358"/>
                </a:lnTo>
                <a:lnTo>
                  <a:pt x="3040687" y="3521508"/>
                </a:lnTo>
                <a:lnTo>
                  <a:pt x="2998664" y="3541807"/>
                </a:lnTo>
                <a:lnTo>
                  <a:pt x="2956072" y="3561240"/>
                </a:lnTo>
                <a:lnTo>
                  <a:pt x="2912925" y="3579795"/>
                </a:lnTo>
                <a:lnTo>
                  <a:pt x="2869237" y="3597460"/>
                </a:lnTo>
                <a:lnTo>
                  <a:pt x="2825021" y="3614221"/>
                </a:lnTo>
                <a:lnTo>
                  <a:pt x="2780293" y="3630065"/>
                </a:lnTo>
                <a:lnTo>
                  <a:pt x="2735066" y="3644981"/>
                </a:lnTo>
                <a:lnTo>
                  <a:pt x="2689354" y="3658954"/>
                </a:lnTo>
                <a:lnTo>
                  <a:pt x="2643172" y="3671972"/>
                </a:lnTo>
                <a:lnTo>
                  <a:pt x="2596533" y="3684023"/>
                </a:lnTo>
                <a:lnTo>
                  <a:pt x="2549452" y="3695093"/>
                </a:lnTo>
                <a:lnTo>
                  <a:pt x="2501942" y="3705170"/>
                </a:lnTo>
                <a:lnTo>
                  <a:pt x="2454018" y="3714240"/>
                </a:lnTo>
                <a:lnTo>
                  <a:pt x="2405693" y="3722291"/>
                </a:lnTo>
                <a:lnTo>
                  <a:pt x="2356983" y="3729311"/>
                </a:lnTo>
                <a:lnTo>
                  <a:pt x="2307900" y="3735286"/>
                </a:lnTo>
                <a:lnTo>
                  <a:pt x="2258460" y="3740203"/>
                </a:lnTo>
                <a:lnTo>
                  <a:pt x="2208675" y="3744050"/>
                </a:lnTo>
                <a:lnTo>
                  <a:pt x="2158561" y="3746813"/>
                </a:lnTo>
                <a:lnTo>
                  <a:pt x="2108131" y="3748481"/>
                </a:lnTo>
                <a:lnTo>
                  <a:pt x="2057399" y="3749040"/>
                </a:lnTo>
                <a:lnTo>
                  <a:pt x="2006668" y="3748481"/>
                </a:lnTo>
                <a:lnTo>
                  <a:pt x="1956238" y="3746813"/>
                </a:lnTo>
                <a:lnTo>
                  <a:pt x="1906124" y="3744050"/>
                </a:lnTo>
                <a:lnTo>
                  <a:pt x="1856339" y="3740203"/>
                </a:lnTo>
                <a:lnTo>
                  <a:pt x="1806899" y="3735286"/>
                </a:lnTo>
                <a:lnTo>
                  <a:pt x="1757816" y="3729311"/>
                </a:lnTo>
                <a:lnTo>
                  <a:pt x="1709106" y="3722291"/>
                </a:lnTo>
                <a:lnTo>
                  <a:pt x="1660781" y="3714240"/>
                </a:lnTo>
                <a:lnTo>
                  <a:pt x="1612857" y="3705170"/>
                </a:lnTo>
                <a:lnTo>
                  <a:pt x="1565347" y="3695093"/>
                </a:lnTo>
                <a:lnTo>
                  <a:pt x="1518266" y="3684023"/>
                </a:lnTo>
                <a:lnTo>
                  <a:pt x="1471627" y="3671972"/>
                </a:lnTo>
                <a:lnTo>
                  <a:pt x="1425445" y="3658954"/>
                </a:lnTo>
                <a:lnTo>
                  <a:pt x="1379733" y="3644981"/>
                </a:lnTo>
                <a:lnTo>
                  <a:pt x="1334506" y="3630065"/>
                </a:lnTo>
                <a:lnTo>
                  <a:pt x="1289778" y="3614221"/>
                </a:lnTo>
                <a:lnTo>
                  <a:pt x="1245562" y="3597460"/>
                </a:lnTo>
                <a:lnTo>
                  <a:pt x="1201874" y="3579795"/>
                </a:lnTo>
                <a:lnTo>
                  <a:pt x="1158727" y="3561240"/>
                </a:lnTo>
                <a:lnTo>
                  <a:pt x="1116135" y="3541807"/>
                </a:lnTo>
                <a:lnTo>
                  <a:pt x="1074112" y="3521508"/>
                </a:lnTo>
                <a:lnTo>
                  <a:pt x="1032672" y="3500358"/>
                </a:lnTo>
                <a:lnTo>
                  <a:pt x="991830" y="3478368"/>
                </a:lnTo>
                <a:lnTo>
                  <a:pt x="951599" y="3455551"/>
                </a:lnTo>
                <a:lnTo>
                  <a:pt x="911994" y="3431921"/>
                </a:lnTo>
                <a:lnTo>
                  <a:pt x="873029" y="3407489"/>
                </a:lnTo>
                <a:lnTo>
                  <a:pt x="834717" y="3382270"/>
                </a:lnTo>
                <a:lnTo>
                  <a:pt x="797073" y="3356275"/>
                </a:lnTo>
                <a:lnTo>
                  <a:pt x="760111" y="3329518"/>
                </a:lnTo>
                <a:lnTo>
                  <a:pt x="723845" y="3302011"/>
                </a:lnTo>
                <a:lnTo>
                  <a:pt x="688289" y="3273767"/>
                </a:lnTo>
                <a:lnTo>
                  <a:pt x="653458" y="3244799"/>
                </a:lnTo>
                <a:lnTo>
                  <a:pt x="619364" y="3215121"/>
                </a:lnTo>
                <a:lnTo>
                  <a:pt x="586023" y="3184743"/>
                </a:lnTo>
                <a:lnTo>
                  <a:pt x="553448" y="3153681"/>
                </a:lnTo>
                <a:lnTo>
                  <a:pt x="521654" y="3121946"/>
                </a:lnTo>
                <a:lnTo>
                  <a:pt x="490654" y="3089551"/>
                </a:lnTo>
                <a:lnTo>
                  <a:pt x="460463" y="3056509"/>
                </a:lnTo>
                <a:lnTo>
                  <a:pt x="431095" y="3022832"/>
                </a:lnTo>
                <a:lnTo>
                  <a:pt x="402563" y="2988535"/>
                </a:lnTo>
                <a:lnTo>
                  <a:pt x="374883" y="2953629"/>
                </a:lnTo>
                <a:lnTo>
                  <a:pt x="348067" y="2918127"/>
                </a:lnTo>
                <a:lnTo>
                  <a:pt x="322131" y="2882043"/>
                </a:lnTo>
                <a:lnTo>
                  <a:pt x="297088" y="2845388"/>
                </a:lnTo>
                <a:lnTo>
                  <a:pt x="272952" y="2808176"/>
                </a:lnTo>
                <a:lnTo>
                  <a:pt x="249737" y="2770420"/>
                </a:lnTo>
                <a:lnTo>
                  <a:pt x="227458" y="2732133"/>
                </a:lnTo>
                <a:lnTo>
                  <a:pt x="206128" y="2693326"/>
                </a:lnTo>
                <a:lnTo>
                  <a:pt x="185762" y="2654014"/>
                </a:lnTo>
                <a:lnTo>
                  <a:pt x="166373" y="2614209"/>
                </a:lnTo>
                <a:lnTo>
                  <a:pt x="147976" y="2573924"/>
                </a:lnTo>
                <a:lnTo>
                  <a:pt x="130585" y="2533171"/>
                </a:lnTo>
                <a:lnTo>
                  <a:pt x="114214" y="2491964"/>
                </a:lnTo>
                <a:lnTo>
                  <a:pt x="98877" y="2450315"/>
                </a:lnTo>
                <a:lnTo>
                  <a:pt x="84589" y="2408237"/>
                </a:lnTo>
                <a:lnTo>
                  <a:pt x="71362" y="2365743"/>
                </a:lnTo>
                <a:lnTo>
                  <a:pt x="59211" y="2322846"/>
                </a:lnTo>
                <a:lnTo>
                  <a:pt x="48151" y="2279558"/>
                </a:lnTo>
                <a:lnTo>
                  <a:pt x="38196" y="2235893"/>
                </a:lnTo>
                <a:lnTo>
                  <a:pt x="29358" y="2191863"/>
                </a:lnTo>
                <a:lnTo>
                  <a:pt x="21654" y="2147481"/>
                </a:lnTo>
                <a:lnTo>
                  <a:pt x="15096" y="2102761"/>
                </a:lnTo>
                <a:lnTo>
                  <a:pt x="9699" y="2057713"/>
                </a:lnTo>
                <a:lnTo>
                  <a:pt x="5476" y="2012353"/>
                </a:lnTo>
                <a:lnTo>
                  <a:pt x="2443" y="1966692"/>
                </a:lnTo>
                <a:lnTo>
                  <a:pt x="613" y="1920743"/>
                </a:lnTo>
                <a:lnTo>
                  <a:pt x="0" y="1874520"/>
                </a:lnTo>
                <a:close/>
              </a:path>
            </a:pathLst>
          </a:custGeom>
          <a:ln w="12192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63392" y="2802458"/>
            <a:ext cx="11487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близкий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круг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3600" y="3624071"/>
            <a:ext cx="4914900" cy="368935"/>
          </a:xfrm>
          <a:prstGeom prst="rect">
            <a:avLst/>
          </a:prstGeom>
          <a:solidFill>
            <a:srgbClr val="E1EFD9"/>
          </a:solidFill>
          <a:ln w="9144">
            <a:solidFill>
              <a:srgbClr val="6FAC46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Найти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подход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</a:t>
            </a:r>
            <a:r>
              <a:rPr sz="1800" spc="-5" dirty="0">
                <a:latin typeface="Calibri"/>
                <a:cs typeface="Calibri"/>
              </a:rPr>
              <a:t> ребенку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адаптировать к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среде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77640" y="3769359"/>
            <a:ext cx="1965960" cy="76200"/>
          </a:xfrm>
          <a:custGeom>
            <a:avLst/>
            <a:gdLst/>
            <a:ahLst/>
            <a:cxnLst/>
            <a:rect l="l" t="t" r="r" b="b"/>
            <a:pathLst>
              <a:path w="1965960" h="76200">
                <a:moveTo>
                  <a:pt x="1890014" y="0"/>
                </a:moveTo>
                <a:lnTo>
                  <a:pt x="1889802" y="31791"/>
                </a:lnTo>
                <a:lnTo>
                  <a:pt x="1902460" y="31876"/>
                </a:lnTo>
                <a:lnTo>
                  <a:pt x="1902460" y="44576"/>
                </a:lnTo>
                <a:lnTo>
                  <a:pt x="1889716" y="44576"/>
                </a:lnTo>
                <a:lnTo>
                  <a:pt x="1889506" y="76200"/>
                </a:lnTo>
                <a:lnTo>
                  <a:pt x="1953820" y="44576"/>
                </a:lnTo>
                <a:lnTo>
                  <a:pt x="1902460" y="44576"/>
                </a:lnTo>
                <a:lnTo>
                  <a:pt x="1953995" y="44491"/>
                </a:lnTo>
                <a:lnTo>
                  <a:pt x="1965960" y="38607"/>
                </a:lnTo>
                <a:lnTo>
                  <a:pt x="1890014" y="0"/>
                </a:lnTo>
                <a:close/>
              </a:path>
              <a:path w="1965960" h="76200">
                <a:moveTo>
                  <a:pt x="1889802" y="31791"/>
                </a:moveTo>
                <a:lnTo>
                  <a:pt x="1889717" y="44491"/>
                </a:lnTo>
                <a:lnTo>
                  <a:pt x="1902460" y="44576"/>
                </a:lnTo>
                <a:lnTo>
                  <a:pt x="1902460" y="31876"/>
                </a:lnTo>
                <a:lnTo>
                  <a:pt x="1889802" y="31791"/>
                </a:lnTo>
                <a:close/>
              </a:path>
              <a:path w="1965960" h="76200">
                <a:moveTo>
                  <a:pt x="0" y="19050"/>
                </a:moveTo>
                <a:lnTo>
                  <a:pt x="0" y="31750"/>
                </a:lnTo>
                <a:lnTo>
                  <a:pt x="1889717" y="44491"/>
                </a:lnTo>
                <a:lnTo>
                  <a:pt x="1889802" y="31791"/>
                </a:lnTo>
                <a:lnTo>
                  <a:pt x="0" y="1905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23788" y="2592323"/>
            <a:ext cx="5998845" cy="646430"/>
          </a:xfrm>
          <a:prstGeom prst="rect">
            <a:avLst/>
          </a:prstGeom>
          <a:ln w="9144">
            <a:solidFill>
              <a:srgbClr val="4471C4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  <a:tabLst>
                <a:tab pos="927100" algn="l"/>
                <a:tab pos="1873250" algn="l"/>
                <a:tab pos="2226945" algn="l"/>
                <a:tab pos="3495040" algn="l"/>
                <a:tab pos="4661535" algn="l"/>
                <a:tab pos="5014595" algn="l"/>
              </a:tabLst>
            </a:pPr>
            <a:r>
              <a:rPr sz="1800" spc="-5" dirty="0">
                <a:latin typeface="Calibri"/>
                <a:cs typeface="Calibri"/>
              </a:rPr>
              <a:t>Найти	</a:t>
            </a:r>
            <a:r>
              <a:rPr sz="1800" spc="-25" dirty="0">
                <a:latin typeface="Calibri"/>
                <a:cs typeface="Calibri"/>
              </a:rPr>
              <a:t>подход	</a:t>
            </a:r>
            <a:r>
              <a:rPr sz="1800" dirty="0">
                <a:latin typeface="Calibri"/>
                <a:cs typeface="Calibri"/>
              </a:rPr>
              <a:t>к	</a:t>
            </a:r>
            <a:r>
              <a:rPr sz="1800" spc="-15" dirty="0">
                <a:latin typeface="Calibri"/>
                <a:cs typeface="Calibri"/>
              </a:rPr>
              <a:t>родителю,	</a:t>
            </a:r>
            <a:r>
              <a:rPr sz="1800" spc="-5" dirty="0">
                <a:latin typeface="Calibri"/>
                <a:cs typeface="Calibri"/>
              </a:rPr>
              <a:t>привлечь	</a:t>
            </a:r>
            <a:r>
              <a:rPr sz="1800" dirty="0">
                <a:latin typeface="Calibri"/>
                <a:cs typeface="Calibri"/>
              </a:rPr>
              <a:t>к	</a:t>
            </a:r>
            <a:r>
              <a:rPr sz="1800" spc="-5" dirty="0">
                <a:latin typeface="Calibri"/>
                <a:cs typeface="Calibri"/>
              </a:rPr>
              <a:t>процессу</a:t>
            </a:r>
            <a:endParaRPr sz="18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воспитания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согласовать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цели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обучения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ребенка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38701" y="2878454"/>
            <a:ext cx="1585595" cy="76200"/>
          </a:xfrm>
          <a:custGeom>
            <a:avLst/>
            <a:gdLst/>
            <a:ahLst/>
            <a:cxnLst/>
            <a:rect l="l" t="t" r="r" b="b"/>
            <a:pathLst>
              <a:path w="1585595" h="76200">
                <a:moveTo>
                  <a:pt x="1574114" y="31496"/>
                </a:moveTo>
                <a:lnTo>
                  <a:pt x="1521840" y="31496"/>
                </a:lnTo>
                <a:lnTo>
                  <a:pt x="1521968" y="44196"/>
                </a:lnTo>
                <a:lnTo>
                  <a:pt x="1509298" y="44383"/>
                </a:lnTo>
                <a:lnTo>
                  <a:pt x="1509776" y="76200"/>
                </a:lnTo>
                <a:lnTo>
                  <a:pt x="1585468" y="36957"/>
                </a:lnTo>
                <a:lnTo>
                  <a:pt x="1574114" y="31496"/>
                </a:lnTo>
                <a:close/>
              </a:path>
              <a:path w="1585595" h="76200">
                <a:moveTo>
                  <a:pt x="1509108" y="31684"/>
                </a:moveTo>
                <a:lnTo>
                  <a:pt x="0" y="53975"/>
                </a:lnTo>
                <a:lnTo>
                  <a:pt x="253" y="66675"/>
                </a:lnTo>
                <a:lnTo>
                  <a:pt x="1509298" y="44383"/>
                </a:lnTo>
                <a:lnTo>
                  <a:pt x="1509108" y="31684"/>
                </a:lnTo>
                <a:close/>
              </a:path>
              <a:path w="1585595" h="76200">
                <a:moveTo>
                  <a:pt x="1521840" y="31496"/>
                </a:moveTo>
                <a:lnTo>
                  <a:pt x="1509108" y="31684"/>
                </a:lnTo>
                <a:lnTo>
                  <a:pt x="1509298" y="44383"/>
                </a:lnTo>
                <a:lnTo>
                  <a:pt x="1521968" y="44196"/>
                </a:lnTo>
                <a:lnTo>
                  <a:pt x="1521840" y="31496"/>
                </a:lnTo>
                <a:close/>
              </a:path>
              <a:path w="1585595" h="76200">
                <a:moveTo>
                  <a:pt x="1508633" y="0"/>
                </a:moveTo>
                <a:lnTo>
                  <a:pt x="1509108" y="31684"/>
                </a:lnTo>
                <a:lnTo>
                  <a:pt x="1521840" y="31496"/>
                </a:lnTo>
                <a:lnTo>
                  <a:pt x="1574114" y="31496"/>
                </a:lnTo>
                <a:lnTo>
                  <a:pt x="150863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28359" y="1562100"/>
            <a:ext cx="5981700" cy="646430"/>
          </a:xfrm>
          <a:prstGeom prst="rect">
            <a:avLst/>
          </a:prstGeom>
          <a:ln w="9144">
            <a:solidFill>
              <a:srgbClr val="6FAC46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  <a:tabLst>
                <a:tab pos="1658620" algn="l"/>
                <a:tab pos="2426970" algn="l"/>
                <a:tab pos="2987675" algn="l"/>
                <a:tab pos="4163060" algn="l"/>
                <a:tab pos="5766435" algn="l"/>
              </a:tabLst>
            </a:pPr>
            <a:r>
              <a:rPr sz="1800" dirty="0">
                <a:latin typeface="Calibri"/>
                <a:cs typeface="Calibri"/>
              </a:rPr>
              <a:t>Адаптировать	</a:t>
            </a:r>
            <a:r>
              <a:rPr sz="1800" spc="-10" dirty="0">
                <a:latin typeface="Calibri"/>
                <a:cs typeface="Calibri"/>
              </a:rPr>
              <a:t>среду	</a:t>
            </a:r>
            <a:r>
              <a:rPr sz="1800" spc="-5" dirty="0">
                <a:latin typeface="Calibri"/>
                <a:cs typeface="Calibri"/>
              </a:rPr>
              <a:t>для	успешной	социализации	</a:t>
            </a:r>
            <a:r>
              <a:rPr sz="1800" dirty="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организовать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доступность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образовательных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ресурсов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83279" y="1847214"/>
            <a:ext cx="2545080" cy="76200"/>
          </a:xfrm>
          <a:custGeom>
            <a:avLst/>
            <a:gdLst/>
            <a:ahLst/>
            <a:cxnLst/>
            <a:rect l="l" t="t" r="r" b="b"/>
            <a:pathLst>
              <a:path w="2545079" h="76200">
                <a:moveTo>
                  <a:pt x="2469261" y="0"/>
                </a:moveTo>
                <a:lnTo>
                  <a:pt x="2468943" y="31767"/>
                </a:lnTo>
                <a:lnTo>
                  <a:pt x="2481580" y="31876"/>
                </a:lnTo>
                <a:lnTo>
                  <a:pt x="2481580" y="44576"/>
                </a:lnTo>
                <a:lnTo>
                  <a:pt x="2468815" y="44576"/>
                </a:lnTo>
                <a:lnTo>
                  <a:pt x="2468499" y="76200"/>
                </a:lnTo>
                <a:lnTo>
                  <a:pt x="2533358" y="44576"/>
                </a:lnTo>
                <a:lnTo>
                  <a:pt x="2481580" y="44576"/>
                </a:lnTo>
                <a:lnTo>
                  <a:pt x="2533586" y="44465"/>
                </a:lnTo>
                <a:lnTo>
                  <a:pt x="2545080" y="38862"/>
                </a:lnTo>
                <a:lnTo>
                  <a:pt x="2469261" y="0"/>
                </a:lnTo>
                <a:close/>
              </a:path>
              <a:path w="2545079" h="76200">
                <a:moveTo>
                  <a:pt x="2468943" y="31767"/>
                </a:moveTo>
                <a:lnTo>
                  <a:pt x="2468816" y="44465"/>
                </a:lnTo>
                <a:lnTo>
                  <a:pt x="2481580" y="44576"/>
                </a:lnTo>
                <a:lnTo>
                  <a:pt x="2481580" y="31876"/>
                </a:lnTo>
                <a:lnTo>
                  <a:pt x="2468943" y="31767"/>
                </a:lnTo>
                <a:close/>
              </a:path>
              <a:path w="2545079" h="76200">
                <a:moveTo>
                  <a:pt x="0" y="10287"/>
                </a:moveTo>
                <a:lnTo>
                  <a:pt x="0" y="22987"/>
                </a:lnTo>
                <a:lnTo>
                  <a:pt x="2468816" y="44465"/>
                </a:lnTo>
                <a:lnTo>
                  <a:pt x="2468943" y="31767"/>
                </a:lnTo>
                <a:lnTo>
                  <a:pt x="0" y="10287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28615" y="4624781"/>
            <a:ext cx="639445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Интеграция</a:t>
            </a:r>
            <a:r>
              <a:rPr sz="1800" b="1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это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когда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ребенка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включают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имеющуюся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среду,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подстраивают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имеющиеся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условия,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среду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меняют.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28615" y="5448401"/>
            <a:ext cx="63919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Инклюзия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25" dirty="0">
                <a:latin typeface="Calibri"/>
                <a:cs typeface="Calibri"/>
              </a:rPr>
              <a:t>когда </a:t>
            </a:r>
            <a:r>
              <a:rPr sz="1800" spc="-10" dirty="0">
                <a:latin typeface="Calibri"/>
                <a:cs typeface="Calibri"/>
              </a:rPr>
              <a:t>среда меняется </a:t>
            </a:r>
            <a:r>
              <a:rPr sz="1800" spc="-20" dirty="0">
                <a:latin typeface="Calibri"/>
                <a:cs typeface="Calibri"/>
              </a:rPr>
              <a:t>под </a:t>
            </a:r>
            <a:r>
              <a:rPr sz="1800" spc="-5" dirty="0">
                <a:latin typeface="Calibri"/>
                <a:cs typeface="Calibri"/>
              </a:rPr>
              <a:t>запросы ребенка, </a:t>
            </a:r>
            <a:r>
              <a:rPr sz="1800" spc="-10" dirty="0">
                <a:latin typeface="Calibri"/>
                <a:cs typeface="Calibri"/>
              </a:rPr>
              <a:t>чтобы </a:t>
            </a:r>
            <a:r>
              <a:rPr sz="1800" spc="-5" dirty="0">
                <a:latin typeface="Calibri"/>
                <a:cs typeface="Calibri"/>
              </a:rPr>
              <a:t> ребенку </a:t>
            </a:r>
            <a:r>
              <a:rPr sz="1800" dirty="0">
                <a:latin typeface="Calibri"/>
                <a:cs typeface="Calibri"/>
              </a:rPr>
              <a:t>было </a:t>
            </a:r>
            <a:r>
              <a:rPr sz="1800" spc="-5" dirty="0">
                <a:latin typeface="Calibri"/>
                <a:cs typeface="Calibri"/>
              </a:rPr>
              <a:t>комфортно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10" dirty="0">
                <a:latin typeface="Calibri"/>
                <a:cs typeface="Calibri"/>
              </a:rPr>
              <a:t>адаптируем </a:t>
            </a:r>
            <a:r>
              <a:rPr sz="1800" spc="-5" dirty="0">
                <a:latin typeface="Calibri"/>
                <a:cs typeface="Calibri"/>
              </a:rPr>
              <a:t>материал, </a:t>
            </a:r>
            <a:r>
              <a:rPr sz="1800" spc="-10" dirty="0">
                <a:latin typeface="Calibri"/>
                <a:cs typeface="Calibri"/>
              </a:rPr>
              <a:t>используем </a:t>
            </a:r>
            <a:r>
              <a:rPr sz="1800" spc="-5" dirty="0">
                <a:latin typeface="Calibri"/>
                <a:cs typeface="Calibri"/>
              </a:rPr>
              <a:t> особые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методы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2039" y="6070091"/>
            <a:ext cx="2799715" cy="646430"/>
          </a:xfrm>
          <a:prstGeom prst="rect">
            <a:avLst/>
          </a:prstGeom>
          <a:solidFill>
            <a:srgbClr val="E1EFD9"/>
          </a:solidFill>
        </p:spPr>
        <p:txBody>
          <a:bodyPr vert="horz" wrap="square" lIns="0" tIns="31115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Инклюзия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как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подход</a:t>
            </a:r>
            <a:endParaRPr sz="180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Адаптация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как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инструмент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789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9060" y="604637"/>
            <a:ext cx="5980733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45" dirty="0">
                <a:solidFill>
                  <a:schemeClr val="bg2">
                    <a:lumMod val="25000"/>
                  </a:schemeClr>
                </a:solidFill>
              </a:rPr>
              <a:t>Главные</a:t>
            </a:r>
            <a:r>
              <a:rPr b="1" spc="-4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вопросы: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6733" y="2037615"/>
            <a:ext cx="10666730" cy="3440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С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кем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работаем?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Calibri"/>
              <a:buAutoNum type="arabicPeriod"/>
            </a:pPr>
            <a:endParaRPr sz="2750" dirty="0">
              <a:latin typeface="Calibri"/>
              <a:cs typeface="Calibri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С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какой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целью</a:t>
            </a:r>
            <a:r>
              <a:rPr sz="2800" spc="-5" dirty="0">
                <a:latin typeface="Calibri"/>
                <a:cs typeface="Calibri"/>
              </a:rPr>
              <a:t> пришли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дети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что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мы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можем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им </a:t>
            </a:r>
            <a:r>
              <a:rPr sz="2800" spc="-10" dirty="0">
                <a:latin typeface="Calibri"/>
                <a:cs typeface="Calibri"/>
              </a:rPr>
              <a:t>предложить?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2750" dirty="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  <a:tab pos="1667510" algn="l"/>
                <a:tab pos="4752340" algn="l"/>
                <a:tab pos="6985634" algn="l"/>
                <a:tab pos="8791575" algn="l"/>
                <a:tab pos="10503535" algn="l"/>
              </a:tabLst>
            </a:pPr>
            <a:r>
              <a:rPr sz="2800" spc="-5" dirty="0">
                <a:latin typeface="Calibri"/>
                <a:cs typeface="Calibri"/>
              </a:rPr>
              <a:t>Каких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образ</a:t>
            </a:r>
            <a:r>
              <a:rPr sz="2800" spc="-5" dirty="0">
                <a:latin typeface="Calibri"/>
                <a:cs typeface="Calibri"/>
              </a:rPr>
              <a:t>ова</a:t>
            </a:r>
            <a:r>
              <a:rPr sz="2800" spc="-35" dirty="0">
                <a:latin typeface="Calibri"/>
                <a:cs typeface="Calibri"/>
              </a:rPr>
              <a:t>т</a:t>
            </a:r>
            <a:r>
              <a:rPr sz="2800" spc="-55" dirty="0">
                <a:latin typeface="Calibri"/>
                <a:cs typeface="Calibri"/>
              </a:rPr>
              <a:t>е</a:t>
            </a:r>
            <a:r>
              <a:rPr sz="2800" spc="-10" dirty="0">
                <a:latin typeface="Calibri"/>
                <a:cs typeface="Calibri"/>
              </a:rPr>
              <a:t>льны</a:t>
            </a:r>
            <a:r>
              <a:rPr sz="2800" spc="-5" dirty="0">
                <a:latin typeface="Calibri"/>
                <a:cs typeface="Calibri"/>
              </a:rPr>
              <a:t>х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рез</a:t>
            </a:r>
            <a:r>
              <a:rPr sz="2800" spc="-100" dirty="0">
                <a:latin typeface="Calibri"/>
                <a:cs typeface="Calibri"/>
              </a:rPr>
              <a:t>у</a:t>
            </a:r>
            <a:r>
              <a:rPr sz="2800" spc="-10" dirty="0">
                <a:latin typeface="Calibri"/>
                <a:cs typeface="Calibri"/>
              </a:rPr>
              <a:t>л</a:t>
            </a:r>
            <a:r>
              <a:rPr sz="2800" spc="-120" dirty="0">
                <a:latin typeface="Calibri"/>
                <a:cs typeface="Calibri"/>
              </a:rPr>
              <a:t>ь</a:t>
            </a:r>
            <a:r>
              <a:rPr sz="2800" spc="-10" dirty="0">
                <a:latin typeface="Calibri"/>
                <a:cs typeface="Calibri"/>
              </a:rPr>
              <a:t>т</a:t>
            </a:r>
            <a:r>
              <a:rPr sz="2800" spc="-15" dirty="0">
                <a:latin typeface="Calibri"/>
                <a:cs typeface="Calibri"/>
              </a:rPr>
              <a:t>а</a:t>
            </a:r>
            <a:r>
              <a:rPr sz="2800" spc="-45" dirty="0">
                <a:latin typeface="Calibri"/>
                <a:cs typeface="Calibri"/>
              </a:rPr>
              <a:t>т</a:t>
            </a:r>
            <a:r>
              <a:rPr sz="2800" spc="-10" dirty="0">
                <a:latin typeface="Calibri"/>
                <a:cs typeface="Calibri"/>
              </a:rPr>
              <a:t>о</a:t>
            </a: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35" dirty="0">
                <a:latin typeface="Calibri"/>
                <a:cs typeface="Calibri"/>
              </a:rPr>
              <a:t>д</a:t>
            </a:r>
            <a:r>
              <a:rPr sz="2800" spc="-10" dirty="0">
                <a:latin typeface="Calibri"/>
                <a:cs typeface="Calibri"/>
              </a:rPr>
              <a:t>обь</a:t>
            </a:r>
            <a:r>
              <a:rPr sz="2800" spc="-30" dirty="0">
                <a:latin typeface="Calibri"/>
                <a:cs typeface="Calibri"/>
              </a:rPr>
              <a:t>е</a:t>
            </a:r>
            <a:r>
              <a:rPr sz="2800" spc="-35" dirty="0">
                <a:latin typeface="Calibri"/>
                <a:cs typeface="Calibri"/>
              </a:rPr>
              <a:t>т</a:t>
            </a:r>
            <a:r>
              <a:rPr sz="2800" spc="-5" dirty="0">
                <a:latin typeface="Calibri"/>
                <a:cs typeface="Calibri"/>
              </a:rPr>
              <a:t>ся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ребе</a:t>
            </a:r>
            <a:r>
              <a:rPr sz="2800" spc="-5" dirty="0">
                <a:latin typeface="Calibri"/>
                <a:cs typeface="Calibri"/>
              </a:rPr>
              <a:t>н</a:t>
            </a:r>
            <a:r>
              <a:rPr sz="2800" spc="-10" dirty="0">
                <a:latin typeface="Calibri"/>
                <a:cs typeface="Calibri"/>
              </a:rPr>
              <a:t>о</a:t>
            </a:r>
            <a:r>
              <a:rPr sz="2800" spc="-5" dirty="0">
                <a:latin typeface="Calibri"/>
                <a:cs typeface="Calibri"/>
              </a:rPr>
              <a:t>к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с  </a:t>
            </a:r>
            <a:r>
              <a:rPr sz="2800" spc="-10" dirty="0">
                <a:latin typeface="Calibri"/>
                <a:cs typeface="Calibri"/>
              </a:rPr>
              <a:t>ОВЗ/инвалидностью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за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период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реализации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АДООП?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Calibri"/>
              <a:buAutoNum type="arabicPeriod"/>
            </a:pPr>
            <a:endParaRPr sz="2750" dirty="0">
              <a:latin typeface="Calibri"/>
              <a:cs typeface="Calibri"/>
            </a:endParaRPr>
          </a:p>
          <a:p>
            <a:pPr marL="354965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Как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работаем?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303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240" y="237393"/>
            <a:ext cx="10050414" cy="1280890"/>
          </a:xfrm>
        </p:spPr>
        <p:txBody>
          <a:bodyPr>
            <a:noAutofit/>
          </a:bodyPr>
          <a:lstStyle/>
          <a:p>
            <a:pPr lvl="0" algn="ctr"/>
            <a:r>
              <a:rPr lang="ru-RU" sz="2000" b="1" dirty="0"/>
              <a:t>1 ноября  в </a:t>
            </a:r>
            <a:r>
              <a:rPr lang="ru-RU" sz="2000" b="1" dirty="0" err="1"/>
              <a:t>НИПКиПРО</a:t>
            </a:r>
            <a:r>
              <a:rPr lang="ru-RU" sz="2000" b="1" dirty="0"/>
              <a:t> состоялась проектировочная сессия для руководителей ММО педагогов дополнительного образования «Педагог – «архитектор будущего»: кристаллизация идей профессионального развития в конкурсном пространстве»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08" y="1518283"/>
            <a:ext cx="3882102" cy="291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4" y="1518283"/>
            <a:ext cx="3742551" cy="280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14" y="1537475"/>
            <a:ext cx="2823486" cy="2787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16" y="3578613"/>
            <a:ext cx="2494245" cy="316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76" y="3772043"/>
            <a:ext cx="2757432" cy="3043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4245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9103" y="697483"/>
            <a:ext cx="6014311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С</a:t>
            </a:r>
            <a:r>
              <a:rPr b="1" spc="-2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35" dirty="0">
                <a:solidFill>
                  <a:schemeClr val="bg2">
                    <a:lumMod val="25000"/>
                  </a:schemeClr>
                </a:solidFill>
              </a:rPr>
              <a:t>кем</a:t>
            </a:r>
            <a:r>
              <a:rPr b="1" spc="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работаем?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8023" y="1543909"/>
            <a:ext cx="11010265" cy="48641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Знать:</a:t>
            </a:r>
            <a:endParaRPr sz="2400" dirty="0">
              <a:latin typeface="Calibri"/>
              <a:cs typeface="Calibri"/>
            </a:endParaRPr>
          </a:p>
          <a:p>
            <a:pPr marL="306705" indent="-287020">
              <a:lnSpc>
                <a:spcPct val="100000"/>
              </a:lnSpc>
              <a:buChar char="-"/>
              <a:tabLst>
                <a:tab pos="306705" algn="l"/>
                <a:tab pos="307340" algn="l"/>
              </a:tabLst>
            </a:pPr>
            <a:r>
              <a:rPr sz="2400" spc="-10" dirty="0">
                <a:latin typeface="Calibri"/>
                <a:cs typeface="Calibri"/>
              </a:rPr>
              <a:t>психолого-педагогические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личностные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особенности</a:t>
            </a:r>
            <a:r>
              <a:rPr sz="2400" spc="-10" dirty="0">
                <a:latin typeface="Calibri"/>
                <a:cs typeface="Calibri"/>
              </a:rPr>
              <a:t> детей,</a:t>
            </a:r>
            <a:endParaRPr sz="2400" dirty="0">
              <a:latin typeface="Calibri"/>
              <a:cs typeface="Calibri"/>
            </a:endParaRPr>
          </a:p>
          <a:p>
            <a:pPr marL="306705" indent="-287020">
              <a:lnSpc>
                <a:spcPct val="100000"/>
              </a:lnSpc>
              <a:buChar char="-"/>
              <a:tabLst>
                <a:tab pos="306705" algn="l"/>
                <a:tab pos="307340" algn="l"/>
              </a:tabLst>
            </a:pPr>
            <a:r>
              <a:rPr sz="2400" spc="-5" dirty="0">
                <a:latin typeface="Calibri"/>
                <a:cs typeface="Calibri"/>
              </a:rPr>
              <a:t>возрастные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особенности</a:t>
            </a:r>
            <a:r>
              <a:rPr sz="2400" spc="-10" dirty="0">
                <a:latin typeface="Calibri"/>
                <a:cs typeface="Calibri"/>
              </a:rPr>
              <a:t> детей,</a:t>
            </a:r>
            <a:endParaRPr sz="2400" dirty="0">
              <a:latin typeface="Calibri"/>
              <a:cs typeface="Calibri"/>
            </a:endParaRPr>
          </a:p>
          <a:p>
            <a:pPr marL="306705" indent="-287020">
              <a:lnSpc>
                <a:spcPct val="100000"/>
              </a:lnSpc>
              <a:buChar char="-"/>
              <a:tabLst>
                <a:tab pos="306705" algn="l"/>
                <a:tab pos="307340" algn="l"/>
              </a:tabLst>
            </a:pPr>
            <a:r>
              <a:rPr sz="2400" spc="-5" dirty="0">
                <a:latin typeface="Calibri"/>
                <a:cs typeface="Calibri"/>
              </a:rPr>
              <a:t>особенности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нозологии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(8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групп)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или </a:t>
            </a:r>
            <a:r>
              <a:rPr sz="2400" spc="-5" dirty="0">
                <a:latin typeface="Calibri"/>
                <a:cs typeface="Calibri"/>
              </a:rPr>
              <a:t>группу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инвалидности,</a:t>
            </a:r>
          </a:p>
          <a:p>
            <a:pPr marL="306705" indent="-287020">
              <a:lnSpc>
                <a:spcPct val="100000"/>
              </a:lnSpc>
              <a:buChar char="-"/>
              <a:tabLst>
                <a:tab pos="306705" algn="l"/>
                <a:tab pos="307340" algn="l"/>
              </a:tabLst>
            </a:pPr>
            <a:r>
              <a:rPr sz="2400" spc="-10" dirty="0">
                <a:latin typeface="Calibri"/>
                <a:cs typeface="Calibri"/>
              </a:rPr>
              <a:t>какие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нужны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условия,</a:t>
            </a:r>
            <a:endParaRPr sz="2400" dirty="0">
              <a:latin typeface="Calibri"/>
              <a:cs typeface="Calibri"/>
            </a:endParaRPr>
          </a:p>
          <a:p>
            <a:pPr marL="306705" indent="-287020">
              <a:lnSpc>
                <a:spcPct val="100000"/>
              </a:lnSpc>
              <a:spcBef>
                <a:spcPts val="5"/>
              </a:spcBef>
              <a:buChar char="-"/>
              <a:tabLst>
                <a:tab pos="306705" algn="l"/>
                <a:tab pos="307340" algn="l"/>
              </a:tabLst>
            </a:pPr>
            <a:r>
              <a:rPr sz="2400" spc="-15" dirty="0">
                <a:latin typeface="Calibri"/>
                <a:cs typeface="Calibri"/>
              </a:rPr>
              <a:t>какая </a:t>
            </a:r>
            <a:r>
              <a:rPr sz="2400" spc="-5" dirty="0">
                <a:latin typeface="Calibri"/>
                <a:cs typeface="Calibri"/>
              </a:rPr>
              <a:t>нормативно-правовая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база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основные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документы.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alibri"/>
              <a:buChar char="-"/>
            </a:pPr>
            <a:endParaRPr sz="28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Знать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чтобы:</a:t>
            </a:r>
            <a:endParaRPr sz="24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Char char="-"/>
              <a:tabLst>
                <a:tab pos="299085" algn="l"/>
                <a:tab pos="299720" algn="l"/>
                <a:tab pos="1191895" algn="l"/>
                <a:tab pos="3994785" algn="l"/>
                <a:tab pos="5207000" algn="l"/>
                <a:tab pos="5814695" algn="l"/>
                <a:tab pos="7424420" algn="l"/>
                <a:tab pos="7977505" algn="l"/>
                <a:tab pos="9029065" algn="l"/>
                <a:tab pos="10097770" algn="l"/>
              </a:tabLst>
            </a:pPr>
            <a:r>
              <a:rPr sz="2400" dirty="0">
                <a:latin typeface="Calibri"/>
                <a:cs typeface="Calibri"/>
              </a:rPr>
              <a:t>у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пр</a:t>
            </a:r>
            <a:r>
              <a:rPr sz="2400" spc="-8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диагностирова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</a:t>
            </a:r>
            <a:r>
              <a:rPr sz="2400" spc="-5" dirty="0">
                <a:latin typeface="Calibri"/>
                <a:cs typeface="Calibri"/>
              </a:rPr>
              <a:t>ре</a:t>
            </a:r>
            <a:r>
              <a:rPr sz="2400" spc="5" dirty="0">
                <a:latin typeface="Calibri"/>
                <a:cs typeface="Calibri"/>
              </a:rPr>
              <a:t>б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-10" dirty="0">
                <a:latin typeface="Calibri"/>
                <a:cs typeface="Calibri"/>
              </a:rPr>
              <a:t>н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	</a:t>
            </a:r>
            <a:r>
              <a:rPr sz="2400" spc="-5" dirty="0">
                <a:latin typeface="Calibri"/>
                <a:cs typeface="Calibri"/>
              </a:rPr>
              <a:t>дл</a:t>
            </a:r>
            <a:r>
              <a:rPr sz="2400" dirty="0">
                <a:latin typeface="Calibri"/>
                <a:cs typeface="Calibri"/>
              </a:rPr>
              <a:t>я	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нимания	е</a:t>
            </a:r>
            <a:r>
              <a:rPr sz="2400" spc="-25" dirty="0">
                <a:latin typeface="Calibri"/>
                <a:cs typeface="Calibri"/>
              </a:rPr>
              <a:t>г</a:t>
            </a:r>
            <a:r>
              <a:rPr sz="2400" dirty="0">
                <a:latin typeface="Calibri"/>
                <a:cs typeface="Calibri"/>
              </a:rPr>
              <a:t>о	уровня	з</a:t>
            </a:r>
            <a:r>
              <a:rPr sz="2400" spc="-10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аний	и  </a:t>
            </a:r>
            <a:r>
              <a:rPr sz="2400" spc="-5" dirty="0">
                <a:latin typeface="Calibri"/>
                <a:cs typeface="Calibri"/>
              </a:rPr>
              <a:t>умений</a:t>
            </a:r>
            <a:r>
              <a:rPr sz="2400" dirty="0">
                <a:latin typeface="Calibri"/>
                <a:cs typeface="Calibri"/>
              </a:rPr>
              <a:t> на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входном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этапе,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2400" spc="-10" dirty="0">
                <a:latin typeface="Calibri"/>
                <a:cs typeface="Calibri"/>
              </a:rPr>
              <a:t>создать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подходящие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условия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для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доступности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образования,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2400" spc="-15" dirty="0">
                <a:latin typeface="Calibri"/>
                <a:cs typeface="Calibri"/>
              </a:rPr>
              <a:t>определить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актуальное</a:t>
            </a:r>
            <a:r>
              <a:rPr sz="2400" spc="-15" dirty="0">
                <a:latin typeface="Calibri"/>
                <a:cs typeface="Calibri"/>
              </a:rPr>
              <a:t> содержание</a:t>
            </a:r>
            <a:r>
              <a:rPr sz="2400" spc="-5" dirty="0">
                <a:latin typeface="Calibri"/>
                <a:cs typeface="Calibri"/>
              </a:rPr>
              <a:t> программы,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2400" spc="-15" dirty="0">
                <a:latin typeface="Calibri"/>
                <a:cs typeface="Calibri"/>
              </a:rPr>
              <a:t>подобрать</a:t>
            </a:r>
            <a:r>
              <a:rPr sz="2400" spc="-20" dirty="0">
                <a:latin typeface="Calibri"/>
                <a:cs typeface="Calibri"/>
              </a:rPr>
              <a:t> подходящие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методики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работы.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690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423" y="1624905"/>
            <a:ext cx="2353310" cy="3911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Важно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понимать: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9423" y="2064302"/>
            <a:ext cx="10818329" cy="13665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3398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5"/>
              </a:spcBef>
              <a:buChar char="-"/>
              <a:tabLst>
                <a:tab pos="299085" algn="l"/>
                <a:tab pos="299720" algn="l"/>
              </a:tabLst>
            </a:pPr>
            <a:r>
              <a:rPr sz="2400" spc="-15" dirty="0">
                <a:latin typeface="Calibri"/>
                <a:cs typeface="Calibri"/>
              </a:rPr>
              <a:t>какой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запрос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от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родителей</a:t>
            </a:r>
            <a:r>
              <a:rPr sz="2400" dirty="0">
                <a:latin typeface="Calibri"/>
                <a:cs typeface="Calibri"/>
              </a:rPr>
              <a:t> 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ребенка,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960"/>
              </a:spcBef>
              <a:buChar char="-"/>
              <a:tabLst>
                <a:tab pos="299085" algn="l"/>
                <a:tab pos="299720" algn="l"/>
              </a:tabLst>
            </a:pPr>
            <a:r>
              <a:rPr sz="2400" spc="-5" dirty="0">
                <a:latin typeface="Calibri"/>
                <a:cs typeface="Calibri"/>
              </a:rPr>
              <a:t>объяснить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родителю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ваши</a:t>
            </a:r>
            <a:r>
              <a:rPr sz="2400" spc="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возможности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не</a:t>
            </a:r>
            <a:r>
              <a:rPr sz="2400" spc="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брать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на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себя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больше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чем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вы</a:t>
            </a:r>
            <a:endParaRPr sz="24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2400" spc="-20" dirty="0">
                <a:latin typeface="Calibri"/>
                <a:cs typeface="Calibri"/>
              </a:rPr>
              <a:t>можете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дать,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9423" y="3527297"/>
            <a:ext cx="10820234" cy="2098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299085" marR="8255" indent="-287020">
              <a:lnSpc>
                <a:spcPct val="100000"/>
              </a:lnSpc>
              <a:spcBef>
                <a:spcPts val="100"/>
              </a:spcBef>
              <a:buChar char="-"/>
              <a:tabLst>
                <a:tab pos="299085" algn="l"/>
                <a:tab pos="299720" algn="l"/>
                <a:tab pos="2005964" algn="l"/>
                <a:tab pos="3761740" algn="l"/>
                <a:tab pos="4647565" algn="l"/>
                <a:tab pos="6621145" algn="l"/>
                <a:tab pos="6935470" algn="l"/>
                <a:tab pos="8540115" algn="l"/>
                <a:tab pos="9043035" algn="l"/>
              </a:tabLst>
            </a:pP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10" dirty="0">
                <a:latin typeface="Calibri"/>
                <a:cs typeface="Calibri"/>
              </a:rPr>
              <a:t>п</a:t>
            </a:r>
            <a:r>
              <a:rPr sz="2400" spc="-5" dirty="0">
                <a:latin typeface="Calibri"/>
                <a:cs typeface="Calibri"/>
              </a:rPr>
              <a:t>р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ли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совме</a:t>
            </a:r>
            <a:r>
              <a:rPr sz="2400" spc="5" dirty="0">
                <a:latin typeface="Calibri"/>
                <a:cs typeface="Calibri"/>
              </a:rPr>
              <a:t>с</a:t>
            </a:r>
            <a:r>
              <a:rPr sz="2400" spc="-5" dirty="0">
                <a:latin typeface="Calibri"/>
                <a:cs typeface="Calibri"/>
              </a:rPr>
              <a:t>тн</a:t>
            </a:r>
            <a:r>
              <a:rPr sz="2400" spc="-10" dirty="0">
                <a:latin typeface="Calibri"/>
                <a:cs typeface="Calibri"/>
              </a:rPr>
              <a:t>ы</a:t>
            </a:r>
            <a:r>
              <a:rPr sz="2400" dirty="0">
                <a:latin typeface="Calibri"/>
                <a:cs typeface="Calibri"/>
              </a:rPr>
              <a:t>й	план,	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б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30" dirty="0">
                <a:latin typeface="Calibri"/>
                <a:cs typeface="Calibri"/>
              </a:rPr>
              <a:t>е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spc="-5" dirty="0">
                <a:latin typeface="Calibri"/>
                <a:cs typeface="Calibri"/>
              </a:rPr>
              <a:t>ов</a:t>
            </a:r>
            <a:r>
              <a:rPr sz="2400" spc="-25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с	</a:t>
            </a:r>
            <a:r>
              <a:rPr sz="2400" spc="-5" dirty="0">
                <a:latin typeface="Calibri"/>
                <a:cs typeface="Calibri"/>
              </a:rPr>
              <a:t>р</a:t>
            </a:r>
            <a:r>
              <a:rPr sz="2400" spc="-8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ди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л</a:t>
            </a:r>
            <a:r>
              <a:rPr sz="2400" spc="-10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м	по	</a:t>
            </a:r>
            <a:r>
              <a:rPr sz="2400" spc="-5" dirty="0">
                <a:latin typeface="Calibri"/>
                <a:cs typeface="Calibri"/>
              </a:rPr>
              <a:t>форм</a:t>
            </a:r>
            <a:r>
              <a:rPr sz="2400" spc="-15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ту  </a:t>
            </a:r>
            <a:r>
              <a:rPr sz="2400" spc="-10" dirty="0">
                <a:latin typeface="Calibri"/>
                <a:cs typeface="Calibri"/>
              </a:rPr>
              <a:t>работы,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960"/>
              </a:spcBef>
              <a:buChar char="-"/>
              <a:tabLst>
                <a:tab pos="299085" algn="l"/>
                <a:tab pos="299720" algn="l"/>
              </a:tabLst>
            </a:pPr>
            <a:r>
              <a:rPr sz="2400" spc="-10" dirty="0">
                <a:latin typeface="Calibri"/>
                <a:cs typeface="Calibri"/>
              </a:rPr>
              <a:t>разработать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ИУП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/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АДООП,</a:t>
            </a:r>
            <a:endParaRPr sz="24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960"/>
              </a:spcBef>
              <a:buChar char="-"/>
              <a:tabLst>
                <a:tab pos="299085" algn="l"/>
                <a:tab pos="299720" algn="l"/>
                <a:tab pos="1993900" algn="l"/>
                <a:tab pos="2581910" algn="l"/>
                <a:tab pos="3221990" algn="l"/>
                <a:tab pos="4467860" algn="l"/>
                <a:tab pos="5361940" algn="l"/>
                <a:tab pos="6785609" algn="l"/>
                <a:tab pos="8515350" algn="l"/>
                <a:tab pos="8852535" algn="l"/>
                <a:tab pos="9441180" algn="l"/>
              </a:tabLst>
            </a:pP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10" dirty="0">
                <a:latin typeface="Calibri"/>
                <a:cs typeface="Calibri"/>
              </a:rPr>
              <a:t>п</a:t>
            </a:r>
            <a:r>
              <a:rPr sz="2400" spc="-5" dirty="0">
                <a:latin typeface="Calibri"/>
                <a:cs typeface="Calibri"/>
              </a:rPr>
              <a:t>р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ли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ч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о	</a:t>
            </a:r>
            <a:r>
              <a:rPr sz="2400" spc="-5" dirty="0">
                <a:latin typeface="Calibri"/>
                <a:cs typeface="Calibri"/>
              </a:rPr>
              <a:t>дл</a:t>
            </a:r>
            <a:r>
              <a:rPr sz="2400" dirty="0">
                <a:latin typeface="Calibri"/>
                <a:cs typeface="Calibri"/>
              </a:rPr>
              <a:t>я	</a:t>
            </a:r>
            <a:r>
              <a:rPr sz="2400" spc="-5" dirty="0">
                <a:latin typeface="Calibri"/>
                <a:cs typeface="Calibri"/>
              </a:rPr>
              <a:t>ре</a:t>
            </a:r>
            <a:r>
              <a:rPr sz="2400" spc="5" dirty="0">
                <a:latin typeface="Calibri"/>
                <a:cs typeface="Calibri"/>
              </a:rPr>
              <a:t>б</a:t>
            </a:r>
            <a:r>
              <a:rPr sz="2400" dirty="0">
                <a:latin typeface="Calibri"/>
                <a:cs typeface="Calibri"/>
              </a:rPr>
              <a:t>ен</a:t>
            </a:r>
            <a:r>
              <a:rPr sz="2400" spc="-3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	</a:t>
            </a:r>
            <a:r>
              <a:rPr sz="2400" spc="-10" dirty="0">
                <a:latin typeface="Calibri"/>
                <a:cs typeface="Calibri"/>
              </a:rPr>
              <a:t>б</a:t>
            </a:r>
            <a:r>
              <a:rPr sz="2400" spc="-105" dirty="0">
                <a:latin typeface="Calibri"/>
                <a:cs typeface="Calibri"/>
              </a:rPr>
              <a:t>у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ет	наиб</a:t>
            </a:r>
            <a:r>
              <a:rPr sz="2400" spc="-5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ле</a:t>
            </a:r>
            <a:r>
              <a:rPr sz="2400" dirty="0">
                <a:latin typeface="Calibri"/>
                <a:cs typeface="Calibri"/>
              </a:rPr>
              <a:t>е	акт</a:t>
            </a:r>
            <a:r>
              <a:rPr sz="2400" spc="-10" dirty="0">
                <a:latin typeface="Calibri"/>
                <a:cs typeface="Calibri"/>
              </a:rPr>
              <a:t>у</a:t>
            </a:r>
            <a:r>
              <a:rPr sz="2400" dirty="0">
                <a:latin typeface="Calibri"/>
                <a:cs typeface="Calibri"/>
              </a:rPr>
              <a:t>ал</a:t>
            </a:r>
            <a:r>
              <a:rPr sz="2400" spc="-10" dirty="0">
                <a:latin typeface="Calibri"/>
                <a:cs typeface="Calibri"/>
              </a:rPr>
              <a:t>ь</a:t>
            </a:r>
            <a:r>
              <a:rPr sz="2400" dirty="0">
                <a:latin typeface="Calibri"/>
                <a:cs typeface="Calibri"/>
              </a:rPr>
              <a:t>ным	и	ч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о	</a:t>
            </a:r>
            <a:r>
              <a:rPr sz="2400" spc="-10" dirty="0">
                <a:latin typeface="Calibri"/>
                <a:cs typeface="Calibri"/>
              </a:rPr>
              <a:t>б</a:t>
            </a:r>
            <a:r>
              <a:rPr sz="2400" spc="-95" dirty="0">
                <a:latin typeface="Calibri"/>
                <a:cs typeface="Calibri"/>
              </a:rPr>
              <a:t>у</a:t>
            </a:r>
            <a:r>
              <a:rPr sz="2400" spc="-20" dirty="0">
                <a:latin typeface="Calibri"/>
                <a:cs typeface="Calibri"/>
              </a:rPr>
              <a:t>де</a:t>
            </a:r>
            <a:r>
              <a:rPr sz="2400" dirty="0">
                <a:latin typeface="Calibri"/>
                <a:cs typeface="Calibri"/>
              </a:rPr>
              <a:t>т  </a:t>
            </a:r>
            <a:r>
              <a:rPr sz="2400" spc="-10" dirty="0">
                <a:latin typeface="Calibri"/>
                <a:cs typeface="Calibri"/>
              </a:rPr>
              <a:t>соответствовать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приоритетным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направлениям.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94188" y="335798"/>
            <a:ext cx="9095135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С </a:t>
            </a:r>
            <a:r>
              <a:rPr b="1" spc="-25" dirty="0">
                <a:solidFill>
                  <a:schemeClr val="bg2">
                    <a:lumMod val="25000"/>
                  </a:schemeClr>
                </a:solidFill>
              </a:rPr>
              <a:t>какой</a:t>
            </a:r>
            <a:r>
              <a:rPr b="1" spc="1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20" dirty="0">
                <a:solidFill>
                  <a:schemeClr val="bg2">
                    <a:lumMod val="25000"/>
                  </a:schemeClr>
                </a:solidFill>
              </a:rPr>
              <a:t>целью</a:t>
            </a:r>
            <a:r>
              <a:rPr b="1" spc="3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пришли</a:t>
            </a:r>
            <a:r>
              <a:rPr b="1" spc="1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15" dirty="0">
                <a:solidFill>
                  <a:schemeClr val="bg2">
                    <a:lumMod val="25000"/>
                  </a:schemeClr>
                </a:solidFill>
              </a:rPr>
              <a:t>дети</a:t>
            </a:r>
          </a:p>
          <a:p>
            <a:pPr algn="ctr">
              <a:lnSpc>
                <a:spcPct val="100000"/>
              </a:lnSpc>
            </a:pP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и 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что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мы </a:t>
            </a:r>
            <a:r>
              <a:rPr b="1" spc="-30" dirty="0">
                <a:solidFill>
                  <a:schemeClr val="bg2">
                    <a:lumMod val="25000"/>
                  </a:schemeClr>
                </a:solidFill>
              </a:rPr>
              <a:t>можем</a:t>
            </a:r>
            <a:r>
              <a:rPr b="1" spc="2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им</a:t>
            </a:r>
            <a:r>
              <a:rPr b="1" spc="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15" dirty="0">
                <a:solidFill>
                  <a:schemeClr val="bg2">
                    <a:lumMod val="25000"/>
                  </a:schemeClr>
                </a:solidFill>
              </a:rPr>
              <a:t>предложить?</a:t>
            </a:r>
          </a:p>
        </p:txBody>
      </p:sp>
    </p:spTree>
    <p:extLst>
      <p:ext uri="{BB962C8B-B14F-4D97-AF65-F5344CB8AC3E}">
        <p14:creationId xmlns:p14="http://schemas.microsoft.com/office/powerpoint/2010/main" val="3715190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8916" y="683886"/>
            <a:ext cx="577213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Как</a:t>
            </a:r>
            <a:r>
              <a:rPr b="1" spc="-4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работаем?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6752" y="1810238"/>
            <a:ext cx="11016147" cy="29597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1.</a:t>
            </a:r>
            <a:r>
              <a:rPr sz="2400" b="1" dirty="0">
                <a:latin typeface="Calibri"/>
                <a:cs typeface="Calibri"/>
              </a:rPr>
              <a:t> Понять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что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конкретно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хочет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родитель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что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может</a:t>
            </a:r>
            <a:r>
              <a:rPr sz="2400" spc="-5" dirty="0">
                <a:latin typeface="Calibri"/>
                <a:cs typeface="Calibri"/>
              </a:rPr>
              <a:t> ребенок,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чтобы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определить какова </a:t>
            </a:r>
            <a:r>
              <a:rPr sz="2400" spc="-5" dirty="0">
                <a:latin typeface="Calibri"/>
                <a:cs typeface="Calibri"/>
              </a:rPr>
              <a:t>их </a:t>
            </a:r>
            <a:r>
              <a:rPr sz="2400" spc="-20" dirty="0">
                <a:latin typeface="Calibri"/>
                <a:cs typeface="Calibri"/>
              </a:rPr>
              <a:t>цель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10" dirty="0">
                <a:latin typeface="Calibri"/>
                <a:cs typeface="Calibri"/>
              </a:rPr>
              <a:t>учреждении </a:t>
            </a:r>
            <a:r>
              <a:rPr sz="2400" spc="-15" dirty="0">
                <a:latin typeface="Calibri"/>
                <a:cs typeface="Calibri"/>
              </a:rPr>
              <a:t>дополнительного </a:t>
            </a:r>
            <a:r>
              <a:rPr sz="2400" spc="-5" dirty="0">
                <a:latin typeface="Calibri"/>
                <a:cs typeface="Calibri"/>
              </a:rPr>
              <a:t>образования. </a:t>
            </a:r>
            <a:r>
              <a:rPr sz="2400" spc="-15" dirty="0">
                <a:latin typeface="Calibri"/>
                <a:cs typeface="Calibri"/>
              </a:rPr>
              <a:t>Что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они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хотят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от педагога?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Для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этого:</a:t>
            </a:r>
            <a:endParaRPr sz="24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Составить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разговор</a:t>
            </a:r>
            <a:r>
              <a:rPr sz="2400" b="1" dirty="0">
                <a:latin typeface="Calibri"/>
                <a:cs typeface="Calibri"/>
              </a:rPr>
              <a:t> с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родителем,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опросить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о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ситуации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семье,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уметь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говорить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понимать </a:t>
            </a:r>
            <a:r>
              <a:rPr sz="2400" spc="-10" dirty="0">
                <a:latin typeface="Calibri"/>
                <a:cs typeface="Calibri"/>
              </a:rPr>
              <a:t>что предложить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позиция </a:t>
            </a:r>
            <a:r>
              <a:rPr sz="2400" dirty="0">
                <a:latin typeface="Calibri"/>
                <a:cs typeface="Calibri"/>
              </a:rPr>
              <a:t>партнерства, </a:t>
            </a:r>
            <a:r>
              <a:rPr sz="2400" spc="-55" dirty="0">
                <a:latin typeface="Calibri"/>
                <a:cs typeface="Calibri"/>
              </a:rPr>
              <a:t>где </a:t>
            </a:r>
            <a:r>
              <a:rPr sz="2400" spc="-10" dirty="0">
                <a:latin typeface="Calibri"/>
                <a:cs typeface="Calibri"/>
              </a:rPr>
              <a:t>педагог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эксперт.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Понимать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к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какому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типу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родителей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относится,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чтобы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предложить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лучшие</a:t>
            </a:r>
            <a:r>
              <a:rPr sz="2400" spc="-10" dirty="0">
                <a:latin typeface="Calibri"/>
                <a:cs typeface="Calibri"/>
              </a:rPr>
              <a:t> форматы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работы.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121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8385" y="683885"/>
            <a:ext cx="5262177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Как</a:t>
            </a:r>
            <a:r>
              <a:rPr b="1" spc="-4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работаем?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46900" y="2276231"/>
            <a:ext cx="10177780" cy="40500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349885" algn="l"/>
              </a:tabLst>
            </a:pPr>
            <a:r>
              <a:rPr sz="2400" b="1" spc="-5" dirty="0">
                <a:latin typeface="Calibri"/>
                <a:cs typeface="Calibri"/>
              </a:rPr>
              <a:t>Провести диагностику </a:t>
            </a:r>
            <a:r>
              <a:rPr sz="2400" b="1" dirty="0">
                <a:latin typeface="Calibri"/>
                <a:cs typeface="Calibri"/>
              </a:rPr>
              <a:t>ребенку</a:t>
            </a:r>
            <a:r>
              <a:rPr sz="2400" dirty="0">
                <a:latin typeface="Calibri"/>
                <a:cs typeface="Calibri"/>
              </a:rPr>
              <a:t>, </a:t>
            </a:r>
            <a:r>
              <a:rPr sz="2400" spc="-10" dirty="0">
                <a:latin typeface="Calibri"/>
                <a:cs typeface="Calibri"/>
              </a:rPr>
              <a:t>чтобы </a:t>
            </a:r>
            <a:r>
              <a:rPr sz="2400" spc="-5" dirty="0">
                <a:latin typeface="Calibri"/>
                <a:cs typeface="Calibri"/>
              </a:rPr>
              <a:t>понять </a:t>
            </a:r>
            <a:r>
              <a:rPr sz="2400" spc="-10" dirty="0">
                <a:latin typeface="Calibri"/>
                <a:cs typeface="Calibri"/>
              </a:rPr>
              <a:t>что </a:t>
            </a:r>
            <a:r>
              <a:rPr sz="2400" spc="-5" dirty="0">
                <a:latin typeface="Calibri"/>
                <a:cs typeface="Calibri"/>
              </a:rPr>
              <a:t>он </a:t>
            </a:r>
            <a:r>
              <a:rPr sz="2400" spc="-15" dirty="0">
                <a:latin typeface="Calibri"/>
                <a:cs typeface="Calibri"/>
              </a:rPr>
              <a:t>может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чего </a:t>
            </a:r>
            <a:r>
              <a:rPr sz="2400" spc="-30" dirty="0">
                <a:latin typeface="Calibri"/>
                <a:cs typeface="Calibri"/>
              </a:rPr>
              <a:t>хочет. 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Важна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компетенция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педагога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его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знание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о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нозологии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возрастных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особенностях, формах </a:t>
            </a:r>
            <a:r>
              <a:rPr sz="2400" spc="-10" dirty="0">
                <a:latin typeface="Calibri"/>
                <a:cs typeface="Calibri"/>
              </a:rPr>
              <a:t>работы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что </a:t>
            </a:r>
            <a:r>
              <a:rPr sz="2400" spc="-15" dirty="0">
                <a:latin typeface="Calibri"/>
                <a:cs typeface="Calibri"/>
              </a:rPr>
              <a:t>уже </a:t>
            </a:r>
            <a:r>
              <a:rPr sz="2400" spc="-5" dirty="0">
                <a:latin typeface="Calibri"/>
                <a:cs typeface="Calibri"/>
              </a:rPr>
              <a:t>умеет ребенок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10" dirty="0">
                <a:latin typeface="Calibri"/>
                <a:cs typeface="Calibri"/>
              </a:rPr>
              <a:t>этом </a:t>
            </a:r>
            <a:r>
              <a:rPr sz="2400" spc="-5" dirty="0">
                <a:latin typeface="Calibri"/>
                <a:cs typeface="Calibri"/>
              </a:rPr>
              <a:t>возрасте,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которым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он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будет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работать.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AutoNum type="arabicPeriod" startAt="2"/>
            </a:pPr>
            <a:endParaRPr sz="2350" dirty="0">
              <a:latin typeface="Calibri"/>
              <a:cs typeface="Calibri"/>
            </a:endParaRPr>
          </a:p>
          <a:p>
            <a:pPr marL="315595" indent="-303530" algn="just">
              <a:lnSpc>
                <a:spcPct val="100000"/>
              </a:lnSpc>
              <a:buAutoNum type="arabicPeriod" startAt="2"/>
              <a:tabLst>
                <a:tab pos="316230" algn="l"/>
              </a:tabLst>
            </a:pPr>
            <a:r>
              <a:rPr sz="2400" b="1" spc="-15" dirty="0">
                <a:latin typeface="Calibri"/>
                <a:cs typeface="Calibri"/>
              </a:rPr>
              <a:t>Определить</a:t>
            </a:r>
            <a:r>
              <a:rPr sz="2400" b="1" spc="3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образовательные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задачи</a:t>
            </a:r>
            <a:r>
              <a:rPr sz="2400" b="1" dirty="0">
                <a:latin typeface="Calibri"/>
                <a:cs typeface="Calibri"/>
              </a:rPr>
              <a:t> и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результаты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ребенка,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для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этого:</a:t>
            </a:r>
            <a:endParaRPr sz="2400" dirty="0">
              <a:latin typeface="Calibri"/>
              <a:cs typeface="Calibri"/>
            </a:endParaRPr>
          </a:p>
          <a:p>
            <a:pPr marL="354965" marR="5715" indent="-342900" algn="just">
              <a:lnSpc>
                <a:spcPct val="100000"/>
              </a:lnSpc>
              <a:spcBef>
                <a:spcPts val="5"/>
              </a:spcBef>
              <a:buChar char="-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понимать</a:t>
            </a:r>
            <a:r>
              <a:rPr sz="2400" dirty="0">
                <a:latin typeface="Calibri"/>
                <a:cs typeface="Calibri"/>
              </a:rPr>
              <a:t> свой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функционал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как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педагога</a:t>
            </a:r>
            <a:r>
              <a:rPr sz="2400" spc="-10" dirty="0">
                <a:latin typeface="Calibri"/>
                <a:cs typeface="Calibri"/>
              </a:rPr>
              <a:t> доп.</a:t>
            </a:r>
            <a:r>
              <a:rPr sz="2400" spc="-5" dirty="0">
                <a:latin typeface="Calibri"/>
                <a:cs typeface="Calibri"/>
              </a:rPr>
              <a:t> образования,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педагог- </a:t>
            </a:r>
            <a:r>
              <a:rPr sz="2400" spc="-5" dirty="0">
                <a:latin typeface="Calibri"/>
                <a:cs typeface="Calibri"/>
              </a:rPr>
              <a:t> наставник-эксперт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(мотивация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к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обучению,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дисциплина,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организация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образовательного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процесса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5" dirty="0">
                <a:latin typeface="Calibri"/>
                <a:cs typeface="Calibri"/>
              </a:rPr>
              <a:t>помощью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адаптации материала),</a:t>
            </a:r>
            <a:endParaRPr sz="2400" dirty="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buChar char="-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знать</a:t>
            </a:r>
            <a:r>
              <a:rPr sz="2400" spc="-10" dirty="0">
                <a:latin typeface="Calibri"/>
                <a:cs typeface="Calibri"/>
              </a:rPr>
              <a:t> приоритетные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направления,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задачи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концепции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до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2030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года,</a:t>
            </a:r>
            <a:endParaRPr sz="2400" dirty="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buChar char="-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выстраивать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содержание </a:t>
            </a:r>
            <a:r>
              <a:rPr sz="2400" spc="-20" dirty="0">
                <a:latin typeface="Calibri"/>
                <a:cs typeface="Calibri"/>
              </a:rPr>
              <a:t>исходя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из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запроса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возможностей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ребенка.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99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0462" y="701470"/>
            <a:ext cx="5640246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Как</a:t>
            </a:r>
            <a:r>
              <a:rPr b="1" spc="-4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работаем?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3723" y="1599223"/>
            <a:ext cx="11012395" cy="4781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4.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Разработать</a:t>
            </a:r>
            <a:r>
              <a:rPr sz="2400" b="1" spc="-15" dirty="0">
                <a:latin typeface="Calibri"/>
                <a:cs typeface="Calibri"/>
              </a:rPr>
              <a:t> АДООП</a:t>
            </a:r>
            <a:endParaRPr sz="2400" dirty="0">
              <a:latin typeface="Calibri"/>
              <a:cs typeface="Calibri"/>
            </a:endParaRPr>
          </a:p>
          <a:p>
            <a:pPr marL="12700" marR="6350">
              <a:lnSpc>
                <a:spcPct val="100000"/>
              </a:lnSpc>
              <a:tabLst>
                <a:tab pos="655320" algn="l"/>
                <a:tab pos="1469390" algn="l"/>
                <a:tab pos="2874645" algn="l"/>
                <a:tab pos="4804410" algn="l"/>
                <a:tab pos="6328410" algn="l"/>
                <a:tab pos="6627495" algn="l"/>
                <a:tab pos="7515859" algn="l"/>
                <a:tab pos="9109075" algn="l"/>
              </a:tabLst>
            </a:pPr>
            <a:r>
              <a:rPr sz="2400" spc="-5" dirty="0">
                <a:latin typeface="Calibri"/>
                <a:cs typeface="Calibri"/>
              </a:rPr>
              <a:t>Дл</a:t>
            </a:r>
            <a:r>
              <a:rPr sz="2400" dirty="0">
                <a:latin typeface="Calibri"/>
                <a:cs typeface="Calibri"/>
              </a:rPr>
              <a:t>я	</a:t>
            </a:r>
            <a:r>
              <a:rPr sz="2400" spc="-10" dirty="0">
                <a:latin typeface="Calibri"/>
                <a:cs typeface="Calibri"/>
              </a:rPr>
              <a:t>э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20" dirty="0">
                <a:latin typeface="Calibri"/>
                <a:cs typeface="Calibri"/>
              </a:rPr>
              <a:t>о</a:t>
            </a:r>
            <a:r>
              <a:rPr sz="2400" spc="-30" dirty="0">
                <a:latin typeface="Calibri"/>
                <a:cs typeface="Calibri"/>
              </a:rPr>
              <a:t>г</a:t>
            </a:r>
            <a:r>
              <a:rPr sz="2400" dirty="0">
                <a:latin typeface="Calibri"/>
                <a:cs typeface="Calibri"/>
              </a:rPr>
              <a:t>о	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ни</a:t>
            </a:r>
            <a:r>
              <a:rPr sz="2400" spc="5" dirty="0">
                <a:latin typeface="Calibri"/>
                <a:cs typeface="Calibri"/>
              </a:rPr>
              <a:t>м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нор</a:t>
            </a:r>
            <a:r>
              <a:rPr sz="2400" spc="-10" dirty="0">
                <a:latin typeface="Calibri"/>
                <a:cs typeface="Calibri"/>
              </a:rPr>
              <a:t>ма</a:t>
            </a:r>
            <a:r>
              <a:rPr sz="2400" spc="-5" dirty="0">
                <a:latin typeface="Calibri"/>
                <a:cs typeface="Calibri"/>
              </a:rPr>
              <a:t>ти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10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ые	</a:t>
            </a:r>
            <a:r>
              <a:rPr sz="2400" spc="-5" dirty="0">
                <a:latin typeface="Calibri"/>
                <a:cs typeface="Calibri"/>
              </a:rPr>
              <a:t>основани</a:t>
            </a:r>
            <a:r>
              <a:rPr sz="2400" dirty="0">
                <a:latin typeface="Calibri"/>
                <a:cs typeface="Calibri"/>
              </a:rPr>
              <a:t>я	–	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акие	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spc="-5" dirty="0">
                <a:latin typeface="Calibri"/>
                <a:cs typeface="Calibri"/>
              </a:rPr>
              <a:t>ок</a:t>
            </a:r>
            <a:r>
              <a:rPr sz="2400" spc="-15" dirty="0">
                <a:latin typeface="Calibri"/>
                <a:cs typeface="Calibri"/>
              </a:rPr>
              <a:t>у</a:t>
            </a:r>
            <a:r>
              <a:rPr sz="2400" spc="-5" dirty="0">
                <a:latin typeface="Calibri"/>
                <a:cs typeface="Calibri"/>
              </a:rPr>
              <a:t>мен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ы	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spc="-5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лжны  быть,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как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всё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правильно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оформить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(справка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ПМПК,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согласие,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АДООП)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Индивидуализированная программа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(обоснована </a:t>
            </a:r>
            <a:r>
              <a:rPr sz="2400" dirty="0">
                <a:latin typeface="Calibri"/>
                <a:cs typeface="Calibri"/>
              </a:rPr>
              <a:t>актуальность,</a:t>
            </a:r>
            <a:r>
              <a:rPr sz="2400" spc="-5" dirty="0">
                <a:latin typeface="Calibri"/>
                <a:cs typeface="Calibri"/>
              </a:rPr>
              <a:t> ИУП),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Созданы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условия,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-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Обоснованы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формы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работы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AutoNum type="arabicPeriod" startAt="5"/>
              <a:tabLst>
                <a:tab pos="504825" algn="l"/>
                <a:tab pos="505459" algn="l"/>
                <a:tab pos="1858010" algn="l"/>
                <a:tab pos="3089910" algn="l"/>
                <a:tab pos="3500120" algn="l"/>
                <a:tab pos="5285740" algn="l"/>
                <a:tab pos="5708015" algn="l"/>
                <a:tab pos="8253730" algn="l"/>
                <a:tab pos="10017125" algn="l"/>
              </a:tabLst>
            </a:pPr>
            <a:r>
              <a:rPr sz="2400" b="1" dirty="0">
                <a:latin typeface="Calibri"/>
                <a:cs typeface="Calibri"/>
              </a:rPr>
              <a:t>Про</a:t>
            </a:r>
            <a:r>
              <a:rPr sz="2400" b="1" spc="-30" dirty="0">
                <a:latin typeface="Calibri"/>
                <a:cs typeface="Calibri"/>
              </a:rPr>
              <a:t>ц</a:t>
            </a:r>
            <a:r>
              <a:rPr sz="2400" b="1" spc="-5" dirty="0">
                <a:latin typeface="Calibri"/>
                <a:cs typeface="Calibri"/>
              </a:rPr>
              <a:t>ес</a:t>
            </a:r>
            <a:r>
              <a:rPr sz="2400" b="1" dirty="0">
                <a:latin typeface="Calibri"/>
                <a:cs typeface="Calibri"/>
              </a:rPr>
              <a:t>с	ра</a:t>
            </a:r>
            <a:r>
              <a:rPr sz="2400" b="1" spc="-10" dirty="0">
                <a:latin typeface="Calibri"/>
                <a:cs typeface="Calibri"/>
              </a:rPr>
              <a:t>бо</a:t>
            </a:r>
            <a:r>
              <a:rPr sz="2400" b="1" dirty="0">
                <a:latin typeface="Calibri"/>
                <a:cs typeface="Calibri"/>
              </a:rPr>
              <a:t>ты	</a:t>
            </a:r>
            <a:r>
              <a:rPr sz="2400" dirty="0">
                <a:latin typeface="Calibri"/>
                <a:cs typeface="Calibri"/>
              </a:rPr>
              <a:t>–	</a:t>
            </a:r>
            <a:r>
              <a:rPr sz="2400" spc="-5" dirty="0">
                <a:latin typeface="Calibri"/>
                <a:cs typeface="Calibri"/>
              </a:rPr>
              <a:t>ре</a:t>
            </a:r>
            <a:r>
              <a:rPr sz="2400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лизаци</a:t>
            </a:r>
            <a:r>
              <a:rPr sz="2400" dirty="0">
                <a:latin typeface="Calibri"/>
                <a:cs typeface="Calibri"/>
              </a:rPr>
              <a:t>я	и	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орректировани</a:t>
            </a:r>
            <a:r>
              <a:rPr sz="2400" dirty="0">
                <a:latin typeface="Calibri"/>
                <a:cs typeface="Calibri"/>
              </a:rPr>
              <a:t>е	программы	в  зависимости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от </a:t>
            </a:r>
            <a:r>
              <a:rPr sz="2400" spc="-5" dirty="0">
                <a:latin typeface="Calibri"/>
                <a:cs typeface="Calibri"/>
              </a:rPr>
              <a:t>ситуации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AutoNum type="arabicPeriod" startAt="5"/>
            </a:pPr>
            <a:endParaRPr sz="2350" dirty="0">
              <a:latin typeface="Calibri"/>
              <a:cs typeface="Calibri"/>
            </a:endParaRPr>
          </a:p>
          <a:p>
            <a:pPr marL="12700" marR="6350">
              <a:lnSpc>
                <a:spcPct val="100000"/>
              </a:lnSpc>
              <a:buAutoNum type="arabicPeriod" startAt="5"/>
              <a:tabLst>
                <a:tab pos="422275" algn="l"/>
                <a:tab pos="422909" algn="l"/>
                <a:tab pos="2440305" algn="l"/>
                <a:tab pos="4188460" algn="l"/>
                <a:tab pos="6089650" algn="l"/>
                <a:tab pos="7432040" algn="l"/>
                <a:tab pos="7776209" algn="l"/>
                <a:tab pos="8816340" algn="l"/>
                <a:tab pos="10033635" algn="l"/>
              </a:tabLst>
            </a:pPr>
            <a:r>
              <a:rPr sz="2400" b="1" dirty="0">
                <a:latin typeface="Calibri"/>
                <a:cs typeface="Calibri"/>
              </a:rPr>
              <a:t>Непре</a:t>
            </a:r>
            <a:r>
              <a:rPr sz="2400" b="1" spc="5" dirty="0">
                <a:latin typeface="Calibri"/>
                <a:cs typeface="Calibri"/>
              </a:rPr>
              <a:t>р</a:t>
            </a:r>
            <a:r>
              <a:rPr sz="2400" b="1" dirty="0">
                <a:latin typeface="Calibri"/>
                <a:cs typeface="Calibri"/>
              </a:rPr>
              <a:t>ывное	</a:t>
            </a:r>
            <a:r>
              <a:rPr sz="2400" b="1" spc="-5" dirty="0">
                <a:latin typeface="Calibri"/>
                <a:cs typeface="Calibri"/>
              </a:rPr>
              <a:t>п</a:t>
            </a:r>
            <a:r>
              <a:rPr sz="2400" b="1" dirty="0">
                <a:latin typeface="Calibri"/>
                <a:cs typeface="Calibri"/>
              </a:rPr>
              <a:t>овыше</a:t>
            </a:r>
            <a:r>
              <a:rPr sz="2400" b="1" spc="15" dirty="0">
                <a:latin typeface="Calibri"/>
                <a:cs typeface="Calibri"/>
              </a:rPr>
              <a:t>н</a:t>
            </a:r>
            <a:r>
              <a:rPr sz="2400" b="1" dirty="0">
                <a:latin typeface="Calibri"/>
                <a:cs typeface="Calibri"/>
              </a:rPr>
              <a:t>ие	обра</a:t>
            </a:r>
            <a:r>
              <a:rPr sz="2400" b="1" spc="-10" dirty="0">
                <a:latin typeface="Calibri"/>
                <a:cs typeface="Calibri"/>
              </a:rPr>
              <a:t>з</a:t>
            </a:r>
            <a:r>
              <a:rPr sz="2400" b="1" dirty="0">
                <a:latin typeface="Calibri"/>
                <a:cs typeface="Calibri"/>
              </a:rPr>
              <a:t>ов</a:t>
            </a:r>
            <a:r>
              <a:rPr sz="2400" b="1" spc="5" dirty="0">
                <a:latin typeface="Calibri"/>
                <a:cs typeface="Calibri"/>
              </a:rPr>
              <a:t>а</a:t>
            </a:r>
            <a:r>
              <a:rPr sz="2400" b="1" spc="-5" dirty="0">
                <a:latin typeface="Calibri"/>
                <a:cs typeface="Calibri"/>
              </a:rPr>
              <a:t>н</a:t>
            </a:r>
            <a:r>
              <a:rPr sz="2400" b="1" dirty="0">
                <a:latin typeface="Calibri"/>
                <a:cs typeface="Calibri"/>
              </a:rPr>
              <a:t>ия	</a:t>
            </a:r>
            <a:r>
              <a:rPr sz="2400" b="1" spc="-5" dirty="0">
                <a:latin typeface="Calibri"/>
                <a:cs typeface="Calibri"/>
              </a:rPr>
              <a:t>п</a:t>
            </a:r>
            <a:r>
              <a:rPr sz="2400" b="1" spc="-30" dirty="0">
                <a:latin typeface="Calibri"/>
                <a:cs typeface="Calibri"/>
              </a:rPr>
              <a:t>е</a:t>
            </a:r>
            <a:r>
              <a:rPr sz="2400" b="1" spc="-5" dirty="0">
                <a:latin typeface="Calibri"/>
                <a:cs typeface="Calibri"/>
              </a:rPr>
              <a:t>да</a:t>
            </a:r>
            <a:r>
              <a:rPr sz="2400" b="1" spc="-30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10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а	и	обм</a:t>
            </a:r>
            <a:r>
              <a:rPr sz="2400" b="1" spc="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н	о</a:t>
            </a:r>
            <a:r>
              <a:rPr sz="2400" b="1" spc="5" dirty="0">
                <a:latin typeface="Calibri"/>
                <a:cs typeface="Calibri"/>
              </a:rPr>
              <a:t>п</a:t>
            </a:r>
            <a:r>
              <a:rPr sz="2400" b="1" dirty="0">
                <a:latin typeface="Calibri"/>
                <a:cs typeface="Calibri"/>
              </a:rPr>
              <a:t>ы</a:t>
            </a:r>
            <a:r>
              <a:rPr sz="2400" b="1" spc="-30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ом	с  </a:t>
            </a:r>
            <a:r>
              <a:rPr sz="2400" b="1" spc="-15" dirty="0">
                <a:latin typeface="Calibri"/>
                <a:cs typeface="Calibri"/>
              </a:rPr>
              <a:t>коллегами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7044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136650" y="1216913"/>
          <a:ext cx="10583545" cy="3567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6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7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7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5440">
                        <a:lnSpc>
                          <a:spcPts val="182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Обучение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года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55600" marR="348615" indent="9588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окончании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средней</a:t>
                      </a:r>
                      <a:r>
                        <a:rPr sz="16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школы: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35585" marR="231140" indent="35623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аттестация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Документ: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аттестат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281305">
                        <a:lnSpc>
                          <a:spcPts val="182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Обучение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5(6)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лет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56235" marR="348615" indent="9588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окончании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средней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школы: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35585" marR="231140" indent="35623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аттестация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Документ: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аттестат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395605">
                        <a:lnSpc>
                          <a:spcPts val="182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Обучение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лет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83540" marR="376555" indent="6858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окончании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средней</a:t>
                      </a:r>
                      <a:r>
                        <a:rPr sz="16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школы </a:t>
                      </a:r>
                      <a:r>
                        <a:rPr sz="1600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свидетельство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6240">
                        <a:lnSpc>
                          <a:spcPts val="182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Обучение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лет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83540" marR="376555" indent="6858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окончании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средней</a:t>
                      </a:r>
                      <a:r>
                        <a:rPr sz="16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школы </a:t>
                      </a:r>
                      <a:r>
                        <a:rPr sz="1600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свидетельство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858">
                <a:tc>
                  <a:txBody>
                    <a:bodyPr/>
                    <a:lstStyle/>
                    <a:p>
                      <a:pPr marL="68580">
                        <a:lnSpc>
                          <a:spcPts val="1825"/>
                        </a:lnSpc>
                      </a:pPr>
                      <a:r>
                        <a:rPr sz="1600" spc="-35" dirty="0">
                          <a:latin typeface="Calibri"/>
                          <a:cs typeface="Calibri"/>
                        </a:rPr>
                        <a:t>Глухие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1.1.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1.2.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1.3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1.4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68580">
                        <a:lnSpc>
                          <a:spcPts val="1825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Слабослышащие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2.1.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2.2.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2.3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857">
                <a:tc>
                  <a:txBody>
                    <a:bodyPr/>
                    <a:lstStyle/>
                    <a:p>
                      <a:pPr marL="68580">
                        <a:lnSpc>
                          <a:spcPts val="1825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Слепые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3.1.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3.2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3.3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3.4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68580">
                        <a:lnSpc>
                          <a:spcPts val="1825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Слабовидящие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4.1.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4.2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4.3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857">
                <a:tc>
                  <a:txBody>
                    <a:bodyPr/>
                    <a:lstStyle/>
                    <a:p>
                      <a:pPr marL="68580">
                        <a:lnSpc>
                          <a:spcPts val="1825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ТНР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5.1.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86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5.2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68580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НОДА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Вариант6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1.1.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6.2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6.3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6.4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857">
                <a:tc>
                  <a:txBody>
                    <a:bodyPr/>
                    <a:lstStyle/>
                    <a:p>
                      <a:pPr marL="68580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ЗПР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7.1.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7.2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68580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РАС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8.1.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8.2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8.3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8.4.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857">
                <a:tc>
                  <a:txBody>
                    <a:bodyPr/>
                    <a:lstStyle/>
                    <a:p>
                      <a:pPr marL="68580">
                        <a:lnSpc>
                          <a:spcPts val="183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УО,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ТМНР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8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Вариант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9623" y="499694"/>
            <a:ext cx="9653953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Варианты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программ</a:t>
            </a:r>
            <a:r>
              <a:rPr b="1" spc="1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10" dirty="0">
                <a:solidFill>
                  <a:schemeClr val="bg2">
                    <a:lumMod val="25000"/>
                  </a:schemeClr>
                </a:solidFill>
              </a:rPr>
              <a:t>по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b="1" spc="-25" dirty="0">
                <a:solidFill>
                  <a:schemeClr val="bg2">
                    <a:lumMod val="25000"/>
                  </a:schemeClr>
                </a:solidFill>
              </a:rPr>
              <a:t>ФГОС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2362" y="5045455"/>
            <a:ext cx="1029779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290" indent="-149225">
              <a:lnSpc>
                <a:spcPct val="100000"/>
              </a:lnSpc>
              <a:spcBef>
                <a:spcPts val="95"/>
              </a:spcBef>
              <a:buAutoNum type="arabicPlain"/>
              <a:tabLst>
                <a:tab pos="161925" algn="l"/>
              </a:tabLst>
            </a:pPr>
            <a:r>
              <a:rPr sz="1600" spc="-5" dirty="0">
                <a:latin typeface="Calibri"/>
                <a:cs typeface="Calibri"/>
              </a:rPr>
              <a:t>вариант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 </a:t>
            </a:r>
            <a:r>
              <a:rPr sz="1600" spc="-10" dirty="0">
                <a:latin typeface="Calibri"/>
                <a:cs typeface="Calibri"/>
              </a:rPr>
              <a:t>сохранный интеллект</a:t>
            </a:r>
            <a:endParaRPr sz="1600">
              <a:latin typeface="Calibri"/>
              <a:cs typeface="Calibri"/>
            </a:endParaRPr>
          </a:p>
          <a:p>
            <a:pPr marL="161925" indent="-149860">
              <a:lnSpc>
                <a:spcPct val="100000"/>
              </a:lnSpc>
              <a:buAutoNum type="arabicPlain"/>
              <a:tabLst>
                <a:tab pos="162560" algn="l"/>
              </a:tabLst>
            </a:pPr>
            <a:r>
              <a:rPr sz="1600" spc="-5" dirty="0">
                <a:latin typeface="Calibri"/>
                <a:cs typeface="Calibri"/>
              </a:rPr>
              <a:t>вариант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задержка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интеллектуального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развития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(добавляется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основному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нарушению, </a:t>
            </a:r>
            <a:r>
              <a:rPr sz="1600" spc="-25" dirty="0">
                <a:latin typeface="Calibri"/>
                <a:cs typeface="Calibri"/>
              </a:rPr>
              <a:t>когда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после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точки)</a:t>
            </a:r>
            <a:endParaRPr sz="1600">
              <a:latin typeface="Calibri"/>
              <a:cs typeface="Calibri"/>
            </a:endParaRPr>
          </a:p>
          <a:p>
            <a:pPr marL="161290" indent="-149225">
              <a:lnSpc>
                <a:spcPct val="100000"/>
              </a:lnSpc>
              <a:buAutoNum type="arabicPlain"/>
              <a:tabLst>
                <a:tab pos="161925" algn="l"/>
              </a:tabLst>
            </a:pPr>
            <a:r>
              <a:rPr sz="1600" spc="-5" dirty="0">
                <a:latin typeface="Calibri"/>
                <a:cs typeface="Calibri"/>
              </a:rPr>
              <a:t>вариант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легкое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интеллектуальное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нарушение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(добавляется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основному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нарушению,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когда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3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после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точки)</a:t>
            </a:r>
            <a:endParaRPr sz="1600">
              <a:latin typeface="Calibri"/>
              <a:cs typeface="Calibri"/>
            </a:endParaRPr>
          </a:p>
          <a:p>
            <a:pPr marL="161290" indent="-149225">
              <a:lnSpc>
                <a:spcPct val="100000"/>
              </a:lnSpc>
              <a:buAutoNum type="arabicPlain"/>
              <a:tabLst>
                <a:tab pos="161925" algn="l"/>
              </a:tabLst>
            </a:pPr>
            <a:r>
              <a:rPr sz="1600" spc="-5" dirty="0">
                <a:latin typeface="Calibri"/>
                <a:cs typeface="Calibri"/>
              </a:rPr>
              <a:t>вариант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–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тяжелое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множественное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нарушение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развития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(добавляется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</a:t>
            </a:r>
            <a:r>
              <a:rPr sz="1600" spc="-10" dirty="0">
                <a:latin typeface="Calibri"/>
                <a:cs typeface="Calibri"/>
              </a:rPr>
              <a:t> основному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нарушению,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когда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4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после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точки)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16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8224" y="70339"/>
            <a:ext cx="8563707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b="1" spc="-10" dirty="0" smtClean="0"/>
              <a:t>Практикумы</a:t>
            </a:r>
            <a:r>
              <a:rPr lang="ru-RU" spc="-10" dirty="0" smtClean="0"/>
              <a:t> по разработке </a:t>
            </a:r>
            <a:br>
              <a:rPr lang="ru-RU" spc="-10" dirty="0" smtClean="0"/>
            </a:br>
            <a:r>
              <a:rPr lang="ru-RU" b="1" spc="-10" dirty="0" smtClean="0"/>
              <a:t>АДАПТИРОВАННЫХ ДОПОЛНИТЕЛЬНЫХ ПРОГРАММ</a:t>
            </a:r>
            <a:endParaRPr b="1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492368" y="2136531"/>
            <a:ext cx="11553093" cy="42992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b="1" spc="-45" dirty="0">
                <a:latin typeface="Calibri"/>
                <a:cs typeface="Calibri"/>
              </a:rPr>
              <a:t>Тема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1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«Особенности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категорий</a:t>
            </a:r>
            <a:r>
              <a:rPr sz="2000" spc="-10" dirty="0">
                <a:latin typeface="Calibri"/>
                <a:cs typeface="Calibri"/>
              </a:rPr>
              <a:t> детей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ОВЗ/инвалидностью»</a:t>
            </a:r>
            <a:r>
              <a:rPr sz="2000" dirty="0">
                <a:latin typeface="Calibri"/>
                <a:cs typeface="Calibri"/>
              </a:rPr>
              <a:t> –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разработаем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для</a:t>
            </a:r>
            <a:r>
              <a:rPr sz="2000" dirty="0">
                <a:latin typeface="Calibri"/>
                <a:cs typeface="Calibri"/>
              </a:rPr>
              <a:t> вашей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категории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детей</a:t>
            </a:r>
            <a:r>
              <a:rPr sz="2000" spc="-5" dirty="0">
                <a:latin typeface="Calibri"/>
                <a:cs typeface="Calibri"/>
              </a:rPr>
              <a:t> диагностический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лист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-5" dirty="0">
                <a:latin typeface="Calibri"/>
                <a:cs typeface="Calibri"/>
              </a:rPr>
              <a:t>перечнем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вопросов,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необходимых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для </a:t>
            </a:r>
            <a:r>
              <a:rPr sz="2000" dirty="0">
                <a:latin typeface="Calibri"/>
                <a:cs typeface="Calibri"/>
              </a:rPr>
              <a:t>создания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ИУП.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b="1" spc="-45" dirty="0">
                <a:latin typeface="Calibri"/>
                <a:cs typeface="Calibri"/>
              </a:rPr>
              <a:t>Тема</a:t>
            </a:r>
            <a:r>
              <a:rPr sz="2000" b="1" spc="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</a:t>
            </a:r>
            <a:r>
              <a:rPr sz="2000" b="1" spc="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«Особенности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содержания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АДООП,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принципы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подходы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работе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детьми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ОВЗ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ДО»</a:t>
            </a:r>
            <a:endParaRPr sz="2000" dirty="0">
              <a:latin typeface="Calibri"/>
              <a:cs typeface="Calibri"/>
            </a:endParaRPr>
          </a:p>
          <a:p>
            <a:pPr marL="12700" marR="5715">
              <a:lnSpc>
                <a:spcPct val="100000"/>
              </a:lnSpc>
              <a:spcBef>
                <a:spcPts val="5"/>
              </a:spcBef>
              <a:buChar char="-"/>
              <a:tabLst>
                <a:tab pos="233045" algn="l"/>
                <a:tab pos="233679" algn="l"/>
                <a:tab pos="1234440" algn="l"/>
                <a:tab pos="2708910" algn="l"/>
                <a:tab pos="3242310" algn="l"/>
                <a:tab pos="3876040" algn="l"/>
                <a:tab pos="4601210" algn="l"/>
                <a:tab pos="6221730" algn="l"/>
                <a:tab pos="8247380" algn="l"/>
                <a:tab pos="9130030" algn="l"/>
                <a:tab pos="9614535" algn="l"/>
              </a:tabLst>
            </a:pP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а</a:t>
            </a:r>
            <a:r>
              <a:rPr sz="2000" spc="-15" dirty="0">
                <a:latin typeface="Calibri"/>
                <a:cs typeface="Calibri"/>
              </a:rPr>
              <a:t>ж</a:t>
            </a:r>
            <a:r>
              <a:rPr sz="2000" spc="-5" dirty="0">
                <a:latin typeface="Calibri"/>
                <a:cs typeface="Calibri"/>
              </a:rPr>
              <a:t>ды</a:t>
            </a:r>
            <a:r>
              <a:rPr sz="2000" dirty="0">
                <a:latin typeface="Calibri"/>
                <a:cs typeface="Calibri"/>
              </a:rPr>
              <a:t>й	</a:t>
            </a:r>
            <a:r>
              <a:rPr sz="2000" spc="-5" dirty="0">
                <a:latin typeface="Calibri"/>
                <a:cs typeface="Calibri"/>
              </a:rPr>
              <a:t>р</a:t>
            </a:r>
            <a:r>
              <a:rPr sz="2000" spc="-10" dirty="0">
                <a:latin typeface="Calibri"/>
                <a:cs typeface="Calibri"/>
              </a:rPr>
              <a:t>а</a:t>
            </a:r>
            <a:r>
              <a:rPr sz="2000" dirty="0">
                <a:latin typeface="Calibri"/>
                <a:cs typeface="Calibri"/>
              </a:rPr>
              <a:t>з</a:t>
            </a:r>
            <a:r>
              <a:rPr sz="2000" spc="5" dirty="0">
                <a:latin typeface="Calibri"/>
                <a:cs typeface="Calibri"/>
              </a:rPr>
              <a:t>р</a:t>
            </a:r>
            <a:r>
              <a:rPr sz="2000" dirty="0">
                <a:latin typeface="Calibri"/>
                <a:cs typeface="Calibri"/>
              </a:rPr>
              <a:t>а</a:t>
            </a:r>
            <a:r>
              <a:rPr sz="2000" spc="-15" dirty="0">
                <a:latin typeface="Calibri"/>
                <a:cs typeface="Calibri"/>
              </a:rPr>
              <a:t>бо</a:t>
            </a:r>
            <a:r>
              <a:rPr sz="2000" spc="-5" dirty="0">
                <a:latin typeface="Calibri"/>
                <a:cs typeface="Calibri"/>
              </a:rPr>
              <a:t>та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т	</a:t>
            </a:r>
            <a:r>
              <a:rPr sz="2000" spc="-5" dirty="0">
                <a:latin typeface="Calibri"/>
                <a:cs typeface="Calibri"/>
              </a:rPr>
              <a:t>д</a:t>
            </a:r>
            <a:r>
              <a:rPr sz="2000" spc="-20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я	себя	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арту	и</a:t>
            </a:r>
            <a:r>
              <a:rPr sz="2000" spc="-10" dirty="0">
                <a:latin typeface="Calibri"/>
                <a:cs typeface="Calibri"/>
              </a:rPr>
              <a:t>н</a:t>
            </a:r>
            <a:r>
              <a:rPr sz="2000" dirty="0">
                <a:latin typeface="Calibri"/>
                <a:cs typeface="Calibri"/>
              </a:rPr>
              <a:t>к</a:t>
            </a:r>
            <a:r>
              <a:rPr sz="2000" spc="-10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ю</a:t>
            </a:r>
            <a:r>
              <a:rPr sz="2000" spc="5" dirty="0">
                <a:latin typeface="Calibri"/>
                <a:cs typeface="Calibri"/>
              </a:rPr>
              <a:t>з</a:t>
            </a:r>
            <a:r>
              <a:rPr sz="2000" dirty="0">
                <a:latin typeface="Calibri"/>
                <a:cs typeface="Calibri"/>
              </a:rPr>
              <a:t>ив</a:t>
            </a:r>
            <a:r>
              <a:rPr sz="2000" spc="-10" dirty="0">
                <a:latin typeface="Calibri"/>
                <a:cs typeface="Calibri"/>
              </a:rPr>
              <a:t>н</a:t>
            </a:r>
            <a:r>
              <a:rPr sz="2000" spc="-1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й	</a:t>
            </a:r>
            <a:r>
              <a:rPr sz="2000" spc="-1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бразов</a:t>
            </a:r>
            <a:r>
              <a:rPr sz="2000" spc="-20" dirty="0">
                <a:latin typeface="Calibri"/>
                <a:cs typeface="Calibri"/>
              </a:rPr>
              <a:t>а</a:t>
            </a:r>
            <a:r>
              <a:rPr sz="2000" spc="-10" dirty="0">
                <a:latin typeface="Calibri"/>
                <a:cs typeface="Calibri"/>
              </a:rPr>
              <a:t>т</a:t>
            </a:r>
            <a:r>
              <a:rPr sz="2000" spc="-40" dirty="0">
                <a:latin typeface="Calibri"/>
                <a:cs typeface="Calibri"/>
              </a:rPr>
              <a:t>е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spc="-10" dirty="0">
                <a:latin typeface="Calibri"/>
                <a:cs typeface="Calibri"/>
              </a:rPr>
              <a:t>ь</a:t>
            </a:r>
            <a:r>
              <a:rPr sz="2000" dirty="0">
                <a:latin typeface="Calibri"/>
                <a:cs typeface="Calibri"/>
              </a:rPr>
              <a:t>ной	с</a:t>
            </a:r>
            <a:r>
              <a:rPr sz="2000" spc="5" dirty="0">
                <a:latin typeface="Calibri"/>
                <a:cs typeface="Calibri"/>
              </a:rPr>
              <a:t>р</a:t>
            </a:r>
            <a:r>
              <a:rPr sz="2000" spc="-30" dirty="0">
                <a:latin typeface="Calibri"/>
                <a:cs typeface="Calibri"/>
              </a:rPr>
              <a:t>е</a:t>
            </a:r>
            <a:r>
              <a:rPr sz="2000" spc="-5" dirty="0">
                <a:latin typeface="Calibri"/>
                <a:cs typeface="Calibri"/>
              </a:rPr>
              <a:t>ды</a:t>
            </a:r>
            <a:r>
              <a:rPr sz="2000" dirty="0">
                <a:latin typeface="Calibri"/>
                <a:cs typeface="Calibri"/>
              </a:rPr>
              <a:t>,	</a:t>
            </a:r>
            <a:r>
              <a:rPr sz="2000" spc="-95" dirty="0">
                <a:latin typeface="Calibri"/>
                <a:cs typeface="Calibri"/>
              </a:rPr>
              <a:t>г</a:t>
            </a:r>
            <a:r>
              <a:rPr sz="2000" spc="-30" dirty="0">
                <a:latin typeface="Calibri"/>
                <a:cs typeface="Calibri"/>
              </a:rPr>
              <a:t>д</a:t>
            </a:r>
            <a:r>
              <a:rPr sz="2000" dirty="0">
                <a:latin typeface="Calibri"/>
                <a:cs typeface="Calibri"/>
              </a:rPr>
              <a:t>е	</a:t>
            </a:r>
            <a:r>
              <a:rPr sz="2000" spc="-1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пиш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т  </a:t>
            </a:r>
            <a:r>
              <a:rPr sz="2000" spc="-5" dirty="0">
                <a:latin typeface="Calibri"/>
                <a:cs typeface="Calibri"/>
              </a:rPr>
              <a:t>особенности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доступности,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актуальности,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воспитательные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возможности.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Char char="-"/>
            </a:pPr>
            <a:endParaRPr sz="195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b="1" spc="-45" dirty="0">
                <a:latin typeface="Calibri"/>
                <a:cs typeface="Calibri"/>
              </a:rPr>
              <a:t>Тема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3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«Организация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образовательного</a:t>
            </a:r>
            <a:r>
              <a:rPr sz="2000" spc="-5" dirty="0">
                <a:latin typeface="Calibri"/>
                <a:cs typeface="Calibri"/>
              </a:rPr>
              <a:t> процесса</a:t>
            </a:r>
            <a:r>
              <a:rPr sz="2000" dirty="0">
                <a:latin typeface="Calibri"/>
                <a:cs typeface="Calibri"/>
              </a:rPr>
              <a:t> /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форматы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работы</a:t>
            </a:r>
            <a:r>
              <a:rPr sz="2000" dirty="0">
                <a:latin typeface="Calibri"/>
                <a:cs typeface="Calibri"/>
              </a:rPr>
              <a:t> с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детьми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ОВЗ/инвалидностью»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spc="-5" dirty="0">
                <a:latin typeface="Calibri"/>
                <a:cs typeface="Calibri"/>
              </a:rPr>
              <a:t>на примере </a:t>
            </a:r>
            <a:r>
              <a:rPr sz="2000" spc="-20" dirty="0">
                <a:latin typeface="Calibri"/>
                <a:cs typeface="Calibri"/>
              </a:rPr>
              <a:t>одного </a:t>
            </a:r>
            <a:r>
              <a:rPr sz="2000" dirty="0">
                <a:latin typeface="Calibri"/>
                <a:cs typeface="Calibri"/>
              </a:rPr>
              <a:t>занятия </a:t>
            </a:r>
            <a:r>
              <a:rPr sz="2000" spc="-15" dirty="0">
                <a:latin typeface="Calibri"/>
                <a:cs typeface="Calibri"/>
              </a:rPr>
              <a:t>подберем </a:t>
            </a:r>
            <a:r>
              <a:rPr sz="2000" spc="-5" dirty="0">
                <a:latin typeface="Calibri"/>
                <a:cs typeface="Calibri"/>
              </a:rPr>
              <a:t>актуальные для </a:t>
            </a:r>
            <a:r>
              <a:rPr sz="2000" spc="-10" dirty="0">
                <a:latin typeface="Calibri"/>
                <a:cs typeface="Calibri"/>
              </a:rPr>
              <a:t>ребенка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-10" dirty="0">
                <a:latin typeface="Calibri"/>
                <a:cs typeface="Calibri"/>
              </a:rPr>
              <a:t>той 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категорией,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которой</a:t>
            </a:r>
            <a:r>
              <a:rPr sz="2000" spc="-10" dirty="0">
                <a:latin typeface="Calibri"/>
                <a:cs typeface="Calibri"/>
              </a:rPr>
              <a:t> вы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работаете,</a:t>
            </a:r>
            <a:r>
              <a:rPr sz="2000" spc="-5" dirty="0">
                <a:latin typeface="Calibri"/>
                <a:cs typeface="Calibri"/>
              </a:rPr>
              <a:t> релевантные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формы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работы</a:t>
            </a:r>
            <a:r>
              <a:rPr sz="2000" dirty="0">
                <a:latin typeface="Calibri"/>
                <a:cs typeface="Calibri"/>
              </a:rPr>
              <a:t> в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соответствии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приоритетными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направлениями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ДО.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b="1" spc="-45" dirty="0">
                <a:latin typeface="Calibri"/>
                <a:cs typeface="Calibri"/>
              </a:rPr>
              <a:t>Тема</a:t>
            </a:r>
            <a:r>
              <a:rPr sz="2000" b="1" spc="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4</a:t>
            </a:r>
            <a:r>
              <a:rPr sz="2000" b="1" spc="7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«Функционал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педагога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дополнительного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образования,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работающего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ребенком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ОВЗ»</a:t>
            </a:r>
            <a:endParaRPr sz="2000" dirty="0">
              <a:latin typeface="Calibri"/>
              <a:cs typeface="Calibri"/>
            </a:endParaRPr>
          </a:p>
          <a:p>
            <a:pPr marL="12700" marR="5715">
              <a:lnSpc>
                <a:spcPct val="100000"/>
              </a:lnSpc>
              <a:buChar char="-"/>
              <a:tabLst>
                <a:tab pos="151765" algn="l"/>
              </a:tabLst>
            </a:pPr>
            <a:r>
              <a:rPr sz="2000" spc="-20" dirty="0">
                <a:latin typeface="Calibri"/>
                <a:cs typeface="Calibri"/>
              </a:rPr>
              <a:t>поделимся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своими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практическими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инструментами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работе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детьми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ОВЗ,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сформируем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план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работы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родителями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наметим </a:t>
            </a:r>
            <a:r>
              <a:rPr sz="2000" dirty="0">
                <a:latin typeface="Calibri"/>
                <a:cs typeface="Calibri"/>
              </a:rPr>
              <a:t>план</a:t>
            </a:r>
            <a:r>
              <a:rPr sz="2000" spc="-5" dirty="0">
                <a:latin typeface="Calibri"/>
                <a:cs typeface="Calibri"/>
              </a:rPr>
              <a:t> воспитательной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работы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вашей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АДООП.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319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51808" y="239842"/>
            <a:ext cx="6577584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6640" marR="5080" indent="-1043940">
              <a:lnSpc>
                <a:spcPct val="100000"/>
              </a:lnSpc>
              <a:spcBef>
                <a:spcPts val="95"/>
              </a:spcBef>
            </a:pPr>
            <a:r>
              <a:rPr b="0" spc="-5" dirty="0">
                <a:latin typeface="Calibri"/>
                <a:cs typeface="Calibri"/>
              </a:rPr>
              <a:t>Логинова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Мария</a:t>
            </a:r>
            <a:r>
              <a:rPr b="0" spc="5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Андреевна </a:t>
            </a:r>
            <a:r>
              <a:rPr b="0" spc="-620" dirty="0">
                <a:latin typeface="Calibri"/>
                <a:cs typeface="Calibri"/>
              </a:rPr>
              <a:t> </a:t>
            </a:r>
            <a:r>
              <a:rPr b="0" spc="-25" dirty="0">
                <a:latin typeface="Calibri"/>
                <a:cs typeface="Calibri"/>
              </a:rPr>
              <a:t>методист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РМЦ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51618" y="1365101"/>
            <a:ext cx="2179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l</a:t>
            </a:r>
            <a:r>
              <a:rPr sz="28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m</a:t>
            </a:r>
            <a:r>
              <a:rPr sz="2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a@do</a:t>
            </a:r>
            <a:r>
              <a:rPr sz="28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n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so.su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8239" y="606551"/>
            <a:ext cx="4268724" cy="56921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38800" y="4718615"/>
            <a:ext cx="6096000" cy="707390"/>
          </a:xfrm>
          <a:prstGeom prst="rect">
            <a:avLst/>
          </a:prstGeom>
          <a:solidFill>
            <a:srgbClr val="E1EFD9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40"/>
              </a:spcBef>
            </a:pPr>
            <a:r>
              <a:rPr sz="20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https://vk.com/ciormc21</a:t>
            </a:r>
            <a:endParaRPr sz="2000" dirty="0">
              <a:latin typeface="Calibri"/>
              <a:cs typeface="Calibri"/>
            </a:endParaRPr>
          </a:p>
          <a:p>
            <a:pPr marL="92710">
              <a:lnSpc>
                <a:spcPct val="100000"/>
              </a:lnSpc>
            </a:pPr>
            <a:r>
              <a:rPr sz="2000" spc="-25" dirty="0">
                <a:latin typeface="Calibri"/>
                <a:cs typeface="Calibri"/>
              </a:rPr>
              <a:t>Группа </a:t>
            </a:r>
            <a:r>
              <a:rPr sz="2000" dirty="0">
                <a:latin typeface="Calibri"/>
                <a:cs typeface="Calibri"/>
              </a:rPr>
              <a:t>VK </a:t>
            </a:r>
            <a:r>
              <a:rPr sz="2000" spc="-5" dirty="0">
                <a:latin typeface="Calibri"/>
                <a:cs typeface="Calibri"/>
              </a:rPr>
              <a:t>«Цифровое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информальное образование»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8800" y="3552752"/>
            <a:ext cx="6096000" cy="708660"/>
          </a:xfrm>
          <a:prstGeom prst="rect">
            <a:avLst/>
          </a:prstGeom>
          <a:solidFill>
            <a:srgbClr val="E1EFD9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20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https://t.me/+tSdFYHbWzqBkZTJi</a:t>
            </a:r>
            <a:endParaRPr sz="2000" dirty="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2000" spc="-25" dirty="0">
                <a:latin typeface="Calibri"/>
                <a:cs typeface="Calibri"/>
              </a:rPr>
              <a:t>Группа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5" dirty="0">
                <a:latin typeface="Calibri"/>
                <a:cs typeface="Calibri"/>
              </a:rPr>
              <a:t> Тelegram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«Работа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-10" dirty="0">
                <a:latin typeface="Calibri"/>
                <a:cs typeface="Calibri"/>
              </a:rPr>
              <a:t> детьми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ОВЗ»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38800" y="2377364"/>
            <a:ext cx="6245860" cy="718185"/>
          </a:xfrm>
          <a:prstGeom prst="rect">
            <a:avLst/>
          </a:prstGeom>
          <a:solidFill>
            <a:srgbClr val="E1EFD9"/>
          </a:solidFill>
        </p:spPr>
        <p:txBody>
          <a:bodyPr vert="horz" wrap="square" lIns="0" tIns="35560" rIns="0" bIns="0" rtlCol="0">
            <a:spAutoFit/>
          </a:bodyPr>
          <a:lstStyle/>
          <a:p>
            <a:pPr marL="95885" marR="201930">
              <a:lnSpc>
                <a:spcPct val="100000"/>
              </a:lnSpc>
              <a:spcBef>
                <a:spcPts val="280"/>
              </a:spcBef>
            </a:pPr>
            <a:r>
              <a:rPr sz="20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https://forms.yandex.ru/u/6524bdad5d2a06207986f685/ </a:t>
            </a:r>
            <a:r>
              <a:rPr sz="2000" spc="-44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Запись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 </a:t>
            </a:r>
            <a:r>
              <a:rPr sz="2000" spc="-5" dirty="0">
                <a:latin typeface="Calibri"/>
                <a:cs typeface="Calibri"/>
              </a:rPr>
              <a:t>практикум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358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Соответствие учебного плана и его фактической реализации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932" y="2070503"/>
            <a:ext cx="11095892" cy="419548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Программа – нормативный документ, регламентирующий деятельность педагога дополнительного образования!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Журнал заполняется в соответствии с календарным ученым графиком, т.к. программа, в которой он прописан, утверждена директором!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Программы дорабатываются и перерабатываются ежегодно, однако, эти изменения педагог прописывает в программе до заседания педагогического совета! А до этого, реализует ранее утверждённую программу!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Образовательный процесс - </a:t>
            </a:r>
            <a:r>
              <a:rPr lang="ru-RU" dirty="0"/>
              <a:t> целенаправленный и организованный процесс получения знаний, умений и навыков в соответствии с целями и задачами образования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758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654" y="1389185"/>
            <a:ext cx="11579469" cy="535451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ru-RU" sz="2500" dirty="0" smtClean="0"/>
              <a:t>В </a:t>
            </a:r>
            <a:r>
              <a:rPr lang="ru-RU" sz="2500" dirty="0"/>
              <a:t>соответствии с частью 11 статьи 13 Федерального закона от 29 декабря 2012 г. N 273-ФЗ "Об образовании в Российской Федерации" (Собрание законодательства Российской Федерации, 2012, N 53, ст. 7598; 2019, N 30, ст. 4134), пунктом 1 и подпунктом 4.2.5 пункта 4 Положения о Министерстве просвещения Российской Федерации, утвержденного постановлением Правительства Российской Федерации от 28 июля 2018 г. N 884 (Собрание законодательства Российской Федерации, 2018, N 32, ст. 5343), приказываю:</a:t>
            </a:r>
          </a:p>
          <a:p>
            <a:r>
              <a:rPr lang="ru-RU" sz="2500" dirty="0"/>
              <a:t>1. Утвердить прилагаемый Порядок организации и осуществления образовательной деятельности по дополнительным общеобразовательным программам.</a:t>
            </a:r>
          </a:p>
          <a:p>
            <a:r>
              <a:rPr lang="ru-RU" sz="2500" dirty="0"/>
              <a:t>2. Признать утратившими силу приказы Министерства просвещения Российской Федерации:</a:t>
            </a:r>
          </a:p>
          <a:p>
            <a:r>
              <a:rPr lang="ru-RU" sz="2500" dirty="0"/>
              <a:t>от 9 ноября 2018 г. N 196 "Об утверждении Порядка организации и осуществления образовательной деятельности по дополнительным общеобразовательным программам" (зарегистрирован Министерством юстиции Российской Федерации 29 ноября 2018 г., регистрационный N 52831);</a:t>
            </a:r>
          </a:p>
          <a:p>
            <a:r>
              <a:rPr lang="ru-RU" sz="2500" dirty="0"/>
              <a:t>от 5 сентября 2019 г. N 470 "О внесении изменений в Порядок организации и осуществления образовательной деятельности по дополнительным общеобразовательным программам, утвержденный приказом Министерства просвещения Российской Федерации от 9 ноября 2018 г. N 196" (зарегистрирован Министерством юстиции Российской Федерации 25 ноября 2019 г., регистрационный N 56617);</a:t>
            </a:r>
          </a:p>
          <a:p>
            <a:r>
              <a:rPr lang="ru-RU" sz="2500" dirty="0"/>
              <a:t>от 30 сентября 2020 г. N 533 "О внесении изменений в Порядок организации и осуществления образовательной деятельности по дополнительным общеобразовательным программам, утвержденный приказом Министерства просвещения Российской Федерации от 9 ноября 2018 г. N 196" (зарегистрирован Министерством юстиции Российской Федерации 27 октября 2020 г., регистрационный N 60590).</a:t>
            </a:r>
          </a:p>
          <a:p>
            <a:pPr algn="ctr"/>
            <a:r>
              <a:rPr lang="ru-RU" sz="5100" dirty="0" smtClean="0"/>
              <a:t>     3</a:t>
            </a:r>
            <a:r>
              <a:rPr lang="ru-RU" sz="5100" dirty="0"/>
              <a:t>. Настоящий приказ вступает в силу с 1 марта 2023 г. и </a:t>
            </a:r>
            <a:r>
              <a:rPr lang="ru-RU" sz="5100" dirty="0" smtClean="0"/>
              <a:t>  действует </a:t>
            </a:r>
            <a:r>
              <a:rPr lang="ru-RU" sz="5100" dirty="0"/>
              <a:t>по 28 февраля 2029 года.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48608" y="193432"/>
            <a:ext cx="9231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Приказ Министерства просвещения РФ от 27 июля 2022 г. N 629 “Об утверждении Порядка организации и осуществления образовательной деятельности по дополнительным общеобразовательным программам”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3113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955"/>
            <a:ext cx="11139854" cy="1721363"/>
          </a:xfrm>
        </p:spPr>
        <p:txBody>
          <a:bodyPr/>
          <a:lstStyle/>
          <a:p>
            <a:pPr algn="ctr"/>
            <a:r>
              <a:rPr lang="ru-RU" b="1" dirty="0" smtClean="0"/>
              <a:t>Направления  обновления содержания дополнительных программ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32" t="20231" r="50034" b="15856"/>
          <a:stretch/>
        </p:blipFill>
        <p:spPr>
          <a:xfrm>
            <a:off x="105507" y="1617784"/>
            <a:ext cx="5474409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85339" y="1960684"/>
            <a:ext cx="61985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dirty="0" smtClean="0"/>
              <a:t>3. Цели </a:t>
            </a:r>
            <a:r>
              <a:rPr lang="ru-RU" dirty="0"/>
              <a:t>и задачи развития дополнительного образования </a:t>
            </a:r>
            <a:r>
              <a:rPr lang="ru-RU" dirty="0" smtClean="0"/>
              <a:t>детей…</a:t>
            </a:r>
            <a:endParaRPr lang="ru-RU" sz="1400" dirty="0"/>
          </a:p>
          <a:p>
            <a:r>
              <a:rPr lang="ru-RU" dirty="0"/>
              <a:t> </a:t>
            </a:r>
            <a:endParaRPr lang="ru-RU" sz="1600" dirty="0"/>
          </a:p>
          <a:p>
            <a:endParaRPr lang="ru-RU" dirty="0" smtClean="0"/>
          </a:p>
          <a:p>
            <a:r>
              <a:rPr lang="ru-RU" dirty="0" smtClean="0"/>
              <a:t>обновление </a:t>
            </a:r>
            <a:r>
              <a:rPr lang="ru-RU" dirty="0"/>
              <a:t>содержания и методов обучения при реализации дополнительных общеобразовательных программ на основе комплексного анализа доступности услуг в субъектах Российской Федерации, интересов и потребностей различных категорий детей (в том числе детей-инвалидов и детей с ограниченными возможностями здоровья), демографической ситуации и прогнозов социально-экономического развития;</a:t>
            </a:r>
          </a:p>
        </p:txBody>
      </p:sp>
    </p:spTree>
    <p:extLst>
      <p:ext uri="{BB962C8B-B14F-4D97-AF65-F5344CB8AC3E}">
        <p14:creationId xmlns:p14="http://schemas.microsoft.com/office/powerpoint/2010/main" val="646703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7375" y="1578133"/>
            <a:ext cx="9350742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Ссылка на приказ</a:t>
            </a:r>
          </a:p>
          <a:p>
            <a:pPr marL="0" indent="0" algn="ctr">
              <a:buNone/>
            </a:pPr>
            <a:r>
              <a:rPr lang="en-US" sz="4800" dirty="0" smtClean="0">
                <a:hlinkClick r:id="rId2"/>
              </a:rPr>
              <a:t>https</a:t>
            </a:r>
            <a:r>
              <a:rPr lang="en-US" sz="4800" dirty="0">
                <a:hlinkClick r:id="rId2"/>
              </a:rPr>
              <a:t>://www.garant.ru/products/ipo/prime/doc/405245425</a:t>
            </a:r>
            <a:r>
              <a:rPr lang="en-US" sz="4800" dirty="0" smtClean="0">
                <a:hlinkClick r:id="rId2"/>
              </a:rPr>
              <a:t>/</a:t>
            </a:r>
            <a:r>
              <a:rPr lang="ru-RU" sz="4800" dirty="0" smtClean="0"/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801629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754" t="19372" r="12898" b="14541"/>
          <a:stretch/>
        </p:blipFill>
        <p:spPr>
          <a:xfrm>
            <a:off x="164027" y="3838392"/>
            <a:ext cx="5406013" cy="27985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05627" y="4690225"/>
            <a:ext cx="559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3600" b="1" dirty="0" smtClean="0">
                <a:solidFill>
                  <a:schemeClr val="bg1"/>
                </a:solidFill>
                <a:hlinkClick r:id="rId3"/>
              </a:rPr>
              <a:t>project3704391.tilda.ws/page20109514.html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0699" t="6058" r="7205" b="5627"/>
          <a:stretch/>
        </p:blipFill>
        <p:spPr>
          <a:xfrm>
            <a:off x="164027" y="152606"/>
            <a:ext cx="5152359" cy="3117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1154" t="7095" r="10769" b="15187"/>
          <a:stretch/>
        </p:blipFill>
        <p:spPr>
          <a:xfrm>
            <a:off x="6392572" y="152606"/>
            <a:ext cx="5568200" cy="31177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06924" y="3192061"/>
            <a:ext cx="6365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https://modnso.ru/methodical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0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4833" y="3864332"/>
            <a:ext cx="2295710" cy="3818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3615" y="1450117"/>
            <a:ext cx="6921498" cy="3894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994" y="456520"/>
            <a:ext cx="5828770" cy="59935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7BC421"/>
                </a:solidFill>
                <a:latin typeface="TT Squares" panose="02000503040000020003" pitchFamily="2" charset="0"/>
              </a:rPr>
              <a:t>Приоритетные направления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BB18A19-14B1-43BE-BD20-D3911A7EB257}"/>
              </a:ext>
            </a:extLst>
          </p:cNvPr>
          <p:cNvSpPr txBox="1">
            <a:spLocks/>
          </p:cNvSpPr>
          <p:nvPr/>
        </p:nvSpPr>
        <p:spPr>
          <a:xfrm>
            <a:off x="6116236" y="288146"/>
            <a:ext cx="5828770" cy="599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Туристско-краеведческая</a:t>
            </a:r>
            <a:r>
              <a:rPr lang="ru-RU" sz="32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 </a:t>
            </a:r>
            <a:r>
              <a:rPr lang="ru-RU" sz="26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направленность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843AC-928C-4C56-B966-9784FA986BF0}"/>
              </a:ext>
            </a:extLst>
          </p:cNvPr>
          <p:cNvSpPr txBox="1"/>
          <p:nvPr/>
        </p:nvSpPr>
        <p:spPr>
          <a:xfrm>
            <a:off x="373827" y="1055875"/>
            <a:ext cx="114038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Антропологические исследования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Регионоведение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Бальнеология (</a:t>
            </a:r>
            <a:r>
              <a:rPr lang="ru-RU" sz="2000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медицинская наука, изучающая свойства минеральных вод, происхождение и методы использованиях их с лечебно-профилактической целью</a:t>
            </a:r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)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Туризм (социальный, культурно-познавательный, образовательный, активный)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Этнография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Музееведение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Музейная педагогика, воспитание и развитие личности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Обеспечение безопасности в природной и городской среды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Служебно-прикладные виды профессиональной деятельности (спасатели, пожарные, силовые структуры)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Экспедиционная деятельность (геология, археология, экология и т.д.)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Деятельность гидов-экскурсоводов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Медийная грамотность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Социальные технологии</a:t>
            </a:r>
          </a:p>
          <a:p>
            <a:pPr algn="just"/>
            <a:r>
              <a:rPr lang="ru-RU" sz="2000" b="1" dirty="0" err="1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Регионалистика</a:t>
            </a:r>
            <a:endParaRPr lang="ru-RU" sz="2000" b="1" dirty="0">
              <a:solidFill>
                <a:srgbClr val="002060"/>
              </a:solidFill>
              <a:effectLst/>
              <a:latin typeface="Gilroy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Региональный маркетинг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Профориентационные смены «Юных проводников-инструкторов»</a:t>
            </a:r>
          </a:p>
        </p:txBody>
      </p:sp>
    </p:spTree>
    <p:extLst>
      <p:ext uri="{BB962C8B-B14F-4D97-AF65-F5344CB8AC3E}">
        <p14:creationId xmlns:p14="http://schemas.microsoft.com/office/powerpoint/2010/main" val="28264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4833" y="3864332"/>
            <a:ext cx="2295710" cy="3818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3616" y="1513619"/>
            <a:ext cx="6921498" cy="3894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7230" y="209002"/>
            <a:ext cx="5828770" cy="59935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BC421"/>
                </a:solidFill>
                <a:latin typeface="TT Squares" panose="02000503040000020003" pitchFamily="2" charset="0"/>
              </a:rPr>
              <a:t>Приоритетные направления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DD26052-04FC-405A-8431-F9AE4BAE8296}"/>
              </a:ext>
            </a:extLst>
          </p:cNvPr>
          <p:cNvSpPr txBox="1">
            <a:spLocks/>
          </p:cNvSpPr>
          <p:nvPr/>
        </p:nvSpPr>
        <p:spPr>
          <a:xfrm>
            <a:off x="6363231" y="209001"/>
            <a:ext cx="5360127" cy="599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138AD3"/>
                </a:solidFill>
                <a:effectLst/>
                <a:uLnTx/>
                <a:uFillTx/>
                <a:latin typeface="TT Squares" panose="02000503040000020003" pitchFamily="2" charset="0"/>
                <a:ea typeface="+mj-ea"/>
                <a:cs typeface="+mj-cs"/>
              </a:rPr>
              <a:t>Художественная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38AD3"/>
                </a:solidFill>
                <a:effectLst/>
                <a:uLnTx/>
                <a:uFillTx/>
                <a:latin typeface="TT Squares" panose="02000503040000020003" pitchFamily="2" charset="0"/>
                <a:ea typeface="+mj-ea"/>
                <a:cs typeface="+mj-cs"/>
              </a:rPr>
              <a:t> </a:t>
            </a: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138AD3"/>
                </a:solidFill>
                <a:effectLst/>
                <a:uLnTx/>
                <a:uFillTx/>
                <a:latin typeface="TT Squares" panose="02000503040000020003" pitchFamily="2" charset="0"/>
                <a:ea typeface="+mj-ea"/>
                <a:cs typeface="+mj-cs"/>
              </a:rPr>
              <a:t>направленность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5A01B-7B4F-42E9-AFC2-BD8F68982B71}"/>
              </a:ext>
            </a:extLst>
          </p:cNvPr>
          <p:cNvSpPr txBox="1"/>
          <p:nvPr/>
        </p:nvSpPr>
        <p:spPr>
          <a:xfrm>
            <a:off x="267230" y="808356"/>
            <a:ext cx="11364686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Цифровая кино-теле-индустрия (видео-оператор, звукорежиссер, телеведущий, сценарист, мультипликатор);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Урбанистика и архитектура (архитектор, ландшафтный дизайнер, дизайнер городской среды, ЗД-дизайнер);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Продюсирование (продюсер арт-проектов);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Дизайн (дизайнер по всем отраслям);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Реклама (художник, специалист по связям с общественностью, рекламный агент);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Прикладная эстетика (специалист по имиджевому дизайну, стилистике, визажу, сценическому образу, компетенции парикмахерского искусства);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Этно-арт (художник по различным жанрам декоративно-прикладного творчества, народного художественного творчества, ремесел);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Театриум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 (профессии театральные: артист, режиссер, гример,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звукотехник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, осветитель, бутафор, техник сцены, костюмер, художник кукольного театра, менеджер всех видов театра);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Электронная музыка (музыкальное инструментальное исполнительство, ди-джей);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Хореографический дивертисмент (профессии хореографического искусства: артист балета, артист народного танца, хореограф-постановщик, педагог –репетитор по танцам);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Times New Roman" panose="02020603050405020304" pitchFamily="18" charset="0"/>
                <a:cs typeface="+mn-cs"/>
              </a:rPr>
              <a:t>Школа вокалиста (музыкальное вокальное и хоровое исполнительство, академическое пение, народное пение).</a:t>
            </a:r>
          </a:p>
        </p:txBody>
      </p:sp>
    </p:spTree>
    <p:extLst>
      <p:ext uri="{BB962C8B-B14F-4D97-AF65-F5344CB8AC3E}">
        <p14:creationId xmlns:p14="http://schemas.microsoft.com/office/powerpoint/2010/main" val="30755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4833" y="3864332"/>
            <a:ext cx="2295710" cy="3818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3616" y="1513619"/>
            <a:ext cx="6921498" cy="3894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834" y="587823"/>
            <a:ext cx="5828770" cy="59935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7BC421"/>
                </a:solidFill>
                <a:latin typeface="TT Squares" panose="02000503040000020003" pitchFamily="2" charset="0"/>
              </a:rPr>
              <a:t>Приоритетные направления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675B87A-F6CF-4CF5-AEAF-9C439DE1D8A0}"/>
              </a:ext>
            </a:extLst>
          </p:cNvPr>
          <p:cNvSpPr txBox="1">
            <a:spLocks/>
          </p:cNvSpPr>
          <p:nvPr/>
        </p:nvSpPr>
        <p:spPr>
          <a:xfrm>
            <a:off x="6116236" y="288146"/>
            <a:ext cx="5828770" cy="599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Физкультурно-спортивная</a:t>
            </a:r>
            <a:r>
              <a:rPr lang="ru-RU" sz="32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 </a:t>
            </a:r>
            <a:r>
              <a:rPr lang="ru-RU" sz="26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направленность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0F8F2-E4C2-4EDC-A340-9FE9F47BE1DA}"/>
              </a:ext>
            </a:extLst>
          </p:cNvPr>
          <p:cNvSpPr txBox="1"/>
          <p:nvPr/>
        </p:nvSpPr>
        <p:spPr>
          <a:xfrm>
            <a:off x="431074" y="1595403"/>
            <a:ext cx="109074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Спортивная журналистика и комментатор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Спортивное питание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Здоровьесберегающие технологии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Спортивная педагогика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Спортивная медицина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Менеджер и организатор спорта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Спортивный менеджмент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Судья по виду спорта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Спортивный дизайн и архитектура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Спортивная психология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Инженер по эксплуатации объектов спортивной инфраструктуры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Профессиональный спортсмен</a:t>
            </a:r>
          </a:p>
        </p:txBody>
      </p:sp>
    </p:spTree>
    <p:extLst>
      <p:ext uri="{BB962C8B-B14F-4D97-AF65-F5344CB8AC3E}">
        <p14:creationId xmlns:p14="http://schemas.microsoft.com/office/powerpoint/2010/main" val="15660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4833" y="3864332"/>
            <a:ext cx="2295710" cy="3818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3616" y="1513619"/>
            <a:ext cx="6921498" cy="3894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802" y="587823"/>
            <a:ext cx="5828770" cy="59935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7BC421"/>
                </a:solidFill>
                <a:latin typeface="TT Squares" panose="02000503040000020003" pitchFamily="2" charset="0"/>
              </a:rPr>
              <a:t>Приоритетные направления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7F9F2C4-3BC4-4BCA-92D6-B8D445B9CF29}"/>
              </a:ext>
            </a:extLst>
          </p:cNvPr>
          <p:cNvSpPr txBox="1">
            <a:spLocks/>
          </p:cNvSpPr>
          <p:nvPr/>
        </p:nvSpPr>
        <p:spPr>
          <a:xfrm>
            <a:off x="6116236" y="288146"/>
            <a:ext cx="5828770" cy="599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i="1" dirty="0">
                <a:solidFill>
                  <a:srgbClr val="138AD3"/>
                </a:solidFill>
                <a:latin typeface="TT Squares" panose="02000503040000020003" pitchFamily="2" charset="0"/>
              </a:rPr>
              <a:t>Техническая направленность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3C509-F680-47A2-A827-E2A89D894A15}"/>
              </a:ext>
            </a:extLst>
          </p:cNvPr>
          <p:cNvSpPr txBox="1"/>
          <p:nvPr/>
        </p:nvSpPr>
        <p:spPr>
          <a:xfrm>
            <a:off x="770708" y="1443841"/>
            <a:ext cx="1014984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Аэрокосмические технологии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Беспилотный транспорт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Большие данные, искусственный интеллект и машинное обучение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Интеллектуальные производственные технологии и робототехника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Интеллектуальные транспортные и телекоммуникационные системы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Кибербезопасность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Нанотехнологии</a:t>
            </a:r>
          </a:p>
          <a:p>
            <a:pPr algn="just"/>
            <a:r>
              <a:rPr lang="ru-RU" sz="2000" b="1" dirty="0" err="1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Нейротехнологии</a:t>
            </a:r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 и когнитивные исследования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Новые материалы и способы конструирования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Оптоэлектронные системы, фотоника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Технологии виртуальной, дополненной и смешанной реальности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Умный город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Финансовые технологии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Gilroy"/>
                <a:ea typeface="Times New Roman" panose="02020603050405020304" pitchFamily="18" charset="0"/>
              </a:rPr>
              <a:t>Экологичная ресурсосберегающая энергетика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16330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224</TotalTime>
  <Words>1987</Words>
  <Application>Microsoft Office PowerPoint</Application>
  <PresentationFormat>Широкоэкранный</PresentationFormat>
  <Paragraphs>361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64" baseType="lpstr">
      <vt:lpstr>微软雅黑</vt:lpstr>
      <vt:lpstr>Arial</vt:lpstr>
      <vt:lpstr>Calibri</vt:lpstr>
      <vt:lpstr>Calibri Light</vt:lpstr>
      <vt:lpstr>Century Gothic</vt:lpstr>
      <vt:lpstr>等线</vt:lpstr>
      <vt:lpstr>Gilroy</vt:lpstr>
      <vt:lpstr>Times New Roman</vt:lpstr>
      <vt:lpstr>TT Squares</vt:lpstr>
      <vt:lpstr>Wingdings</vt:lpstr>
      <vt:lpstr>Wingdings 3</vt:lpstr>
      <vt:lpstr>1_Тема Office</vt:lpstr>
      <vt:lpstr>Легкий дым</vt:lpstr>
      <vt:lpstr>ЗАСЕДАНИЕ МУНИЦИПАЛЬНОГО МЕТОДИЧЕСКОГО ОБЪЕДИНЕНИЯ ПЕДАГОГОВ ДОПОЛНИТЕЛЬНОГО ОБРАЗОВАНИЯ</vt:lpstr>
      <vt:lpstr>Презентация PowerPoint</vt:lpstr>
      <vt:lpstr>Презентация PowerPoint</vt:lpstr>
      <vt:lpstr>1 ноября  в НИПКиПРО состоялась проектировочная сессия для руководителей ММО педагогов дополнительного образования «Педагог – «архитектор будущего»: кристаллизация идей профессионального развития в конкурсном пространстве» </vt:lpstr>
      <vt:lpstr>Направления  обновления содержания дополнительных программ</vt:lpstr>
      <vt:lpstr>Приоритетные направления</vt:lpstr>
      <vt:lpstr>Приоритетные направления</vt:lpstr>
      <vt:lpstr>Приоритетные направления</vt:lpstr>
      <vt:lpstr>Приоритетные направления</vt:lpstr>
      <vt:lpstr>Приоритетные направления</vt:lpstr>
      <vt:lpstr>Приоритетные направления</vt:lpstr>
      <vt:lpstr>Презентация PowerPoint</vt:lpstr>
      <vt:lpstr>Какие программы принимаются на конкурс</vt:lpstr>
      <vt:lpstr>Презентация PowerPoint</vt:lpstr>
      <vt:lpstr>Презентация PowerPoint</vt:lpstr>
      <vt:lpstr>Муниципальный конкурс по выявлению лучших педагогических практик дополнительного образования детей «НовациЯ»</vt:lpstr>
      <vt:lpstr>Победители муниципального конкурса рекомендуются к участию в Региональном конкурсе «На шаг впереди». </vt:lpstr>
      <vt:lpstr>Презентация PowerPoint</vt:lpstr>
      <vt:lpstr>Презентация PowerPoint</vt:lpstr>
      <vt:lpstr>Результат 2022-2023 уч. года</vt:lpstr>
      <vt:lpstr>Цель модуля – формирование экономического мышления и предпринимательских навыков у обучающихся. </vt:lpstr>
      <vt:lpstr>Краткосрочная дополнительная программа «Интенсивная школа «Экология воды» (программа профильной каникулярной смены)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рамках интенсивной программы мы реализовали три вида наставничества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реализации программы:</vt:lpstr>
      <vt:lpstr>Презентация PowerPoint</vt:lpstr>
      <vt:lpstr>Работа с детьми с ОВЗ/инвалидностью</vt:lpstr>
      <vt:lpstr>Главные вопросы:</vt:lpstr>
      <vt:lpstr>С кем работаем?</vt:lpstr>
      <vt:lpstr>С какой целью пришли дети и что мы можем им предложить?</vt:lpstr>
      <vt:lpstr>Как работаем?</vt:lpstr>
      <vt:lpstr>Как работаем?</vt:lpstr>
      <vt:lpstr>Как работаем?</vt:lpstr>
      <vt:lpstr>Варианты программ по ФГОС</vt:lpstr>
      <vt:lpstr>Практикумы по разработке  АДАПТИРОВАННЫХ ДОПОЛНИТЕЛЬНЫХ ПРОГРАММ</vt:lpstr>
      <vt:lpstr>Логинова Мария Андреевна  методист РМЦ</vt:lpstr>
      <vt:lpstr>Соответствие учебного плана и его фактической реализации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17</cp:revision>
  <dcterms:created xsi:type="dcterms:W3CDTF">2023-04-14T05:28:19Z</dcterms:created>
  <dcterms:modified xsi:type="dcterms:W3CDTF">2023-11-24T01:54:31Z</dcterms:modified>
</cp:coreProperties>
</file>