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2" r:id="rId2"/>
  </p:sldMasterIdLst>
  <p:notesMasterIdLst>
    <p:notesMasterId r:id="rId30"/>
  </p:notesMasterIdLst>
  <p:sldIdLst>
    <p:sldId id="256" r:id="rId3"/>
    <p:sldId id="274" r:id="rId4"/>
    <p:sldId id="308" r:id="rId5"/>
    <p:sldId id="306" r:id="rId6"/>
    <p:sldId id="339" r:id="rId7"/>
    <p:sldId id="340" r:id="rId8"/>
    <p:sldId id="309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43" r:id="rId17"/>
    <p:sldId id="341" r:id="rId18"/>
    <p:sldId id="342" r:id="rId19"/>
    <p:sldId id="317" r:id="rId20"/>
    <p:sldId id="344" r:id="rId21"/>
    <p:sldId id="345" r:id="rId22"/>
    <p:sldId id="346" r:id="rId23"/>
    <p:sldId id="322" r:id="rId24"/>
    <p:sldId id="323" r:id="rId25"/>
    <p:sldId id="325" r:id="rId26"/>
    <p:sldId id="330" r:id="rId27"/>
    <p:sldId id="347" r:id="rId28"/>
    <p:sldId id="32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4F8A-01A5-46C3-A5F8-1ADFB7D17120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43D6-B0DC-4D8F-9D26-0BB516D3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9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43D6-B0DC-4D8F-9D26-0BB516D3671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9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39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3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7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5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7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1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89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33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3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88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33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58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6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2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9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9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1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0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4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18258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E9A2-FFD0-417C-A6DF-B3FD11C39A5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EEFD-4D36-434D-85EE-32258D22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6Sgn1XgRETdikQ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lotnoe.nso.ru/page/9595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4408" y="1836285"/>
            <a:ext cx="9610386" cy="25908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/>
              <a:t>муниципальное методическое объединение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педагогов дополнительного образования</a:t>
            </a:r>
            <a:br>
              <a:rPr lang="ru-RU" sz="2000" b="1" dirty="0" smtClean="0"/>
            </a:br>
            <a:r>
              <a:rPr lang="ru-RU" sz="2000" b="1" dirty="0" smtClean="0"/>
              <a:t>болотнинского района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4177" y="4708438"/>
            <a:ext cx="9070848" cy="457201"/>
          </a:xfrm>
        </p:spPr>
        <p:txBody>
          <a:bodyPr/>
          <a:lstStyle/>
          <a:p>
            <a:r>
              <a:rPr lang="ru-RU" b="1" dirty="0" smtClean="0"/>
              <a:t>Мигель Надежда Алексеевна, руководитель ММО Болотнинского района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71480" y="1466953"/>
            <a:ext cx="157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29.05.2024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4833" y="3864332"/>
            <a:ext cx="2295710" cy="3818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3616" y="1513619"/>
            <a:ext cx="6921498" cy="3894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52662" y="75711"/>
            <a:ext cx="2646485" cy="73264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BC421"/>
                </a:solidFill>
                <a:latin typeface="TT Squares" panose="02000503040000020003" pitchFamily="2" charset="0"/>
              </a:rPr>
              <a:t>Приоритетные направления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DD26052-04FC-405A-8431-F9AE4BAE8296}"/>
              </a:ext>
            </a:extLst>
          </p:cNvPr>
          <p:cNvSpPr txBox="1">
            <a:spLocks/>
          </p:cNvSpPr>
          <p:nvPr/>
        </p:nvSpPr>
        <p:spPr>
          <a:xfrm>
            <a:off x="2178092" y="3895"/>
            <a:ext cx="5360127" cy="599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srgbClr val="138AD3"/>
                </a:solidFill>
                <a:effectLst/>
                <a:uLnTx/>
                <a:uFillTx/>
                <a:latin typeface="TT Squares" panose="02000503040000020003" pitchFamily="2" charset="0"/>
                <a:ea typeface="+mj-ea"/>
                <a:cs typeface="+mj-cs"/>
              </a:rPr>
              <a:t>Художественная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138AD3"/>
                </a:solidFill>
                <a:effectLst/>
                <a:uLnTx/>
                <a:uFillTx/>
                <a:latin typeface="TT Squares" panose="02000503040000020003" pitchFamily="2" charset="0"/>
                <a:ea typeface="+mj-ea"/>
                <a:cs typeface="+mj-cs"/>
              </a:rPr>
              <a:t> </a:t>
            </a: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srgbClr val="138AD3"/>
                </a:solidFill>
                <a:effectLst/>
                <a:uLnTx/>
                <a:uFillTx/>
                <a:latin typeface="TT Squares" panose="02000503040000020003" pitchFamily="2" charset="0"/>
                <a:ea typeface="+mj-ea"/>
                <a:cs typeface="+mj-cs"/>
              </a:rPr>
              <a:t>направленность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5A01B-7B4F-42E9-AFC2-BD8F68982B71}"/>
              </a:ext>
            </a:extLst>
          </p:cNvPr>
          <p:cNvSpPr txBox="1"/>
          <p:nvPr/>
        </p:nvSpPr>
        <p:spPr>
          <a:xfrm>
            <a:off x="267230" y="808356"/>
            <a:ext cx="11364686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Цифровая кино-теле-индустрия (видео-оператор, звукорежиссер, телеведущий, сценарист, мультипликатор);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Урбанистика и архитектура (архитектор, ландшафтный дизайнер, дизайнер городской среды, ЗД-дизайнер);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Продюсирование (продюсер арт-проектов);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Дизайн (дизайнер по всем отраслям);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Реклама (художник, специалист по связям с общественностью, рекламный агент);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Прикладная эстетика (специалист по имиджевому дизайну, стилистике, визажу, сценическому образу, компетенции парикмахерского искусства);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Этно-арт (художник по различным жанрам декоративно-прикладного творчества, народного художественного творчества, ремесел);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Театриум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 (профессии театральные: артист, режиссер, гример,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звукотехник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, осветитель, бутафор, техник сцены, костюмер, художник кукольного театра, менеджер всех видов театра);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Электронная музыка (музыкальное инструментальное исполнительство, ди-джей);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Хореографический дивертисмент (профессии хореографического искусства: артист балета, артист народного танца, хореограф-постановщик, педагог –репетитор по танцам);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"/>
                <a:ea typeface="Times New Roman" panose="02020603050405020304" pitchFamily="18" charset="0"/>
                <a:cs typeface="+mn-cs"/>
              </a:rPr>
              <a:t>Школа вокалиста (музыкальное вокальное и хоровое исполнительство, академическое пение, народное пение).</a:t>
            </a:r>
          </a:p>
        </p:txBody>
      </p:sp>
    </p:spTree>
    <p:extLst>
      <p:ext uri="{BB962C8B-B14F-4D97-AF65-F5344CB8AC3E}">
        <p14:creationId xmlns:p14="http://schemas.microsoft.com/office/powerpoint/2010/main" val="26630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4833" y="3864332"/>
            <a:ext cx="2295710" cy="3818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3616" y="1513619"/>
            <a:ext cx="6921498" cy="3894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84003" y="-96778"/>
            <a:ext cx="2908705" cy="138924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BC421"/>
                </a:solidFill>
                <a:latin typeface="TT Squares" panose="02000503040000020003" pitchFamily="2" charset="0"/>
              </a:rPr>
              <a:t>Приоритетные направления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675B87A-F6CF-4CF5-AEAF-9C439DE1D8A0}"/>
              </a:ext>
            </a:extLst>
          </p:cNvPr>
          <p:cNvSpPr txBox="1">
            <a:spLocks/>
          </p:cNvSpPr>
          <p:nvPr/>
        </p:nvSpPr>
        <p:spPr>
          <a:xfrm>
            <a:off x="1473898" y="693114"/>
            <a:ext cx="5828770" cy="599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Физкультурно-спортивная</a:t>
            </a:r>
            <a:r>
              <a:rPr lang="ru-RU" sz="32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 </a:t>
            </a:r>
            <a:r>
              <a:rPr lang="ru-RU" sz="26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направленность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0F8F2-E4C2-4EDC-A340-9FE9F47BE1DA}"/>
              </a:ext>
            </a:extLst>
          </p:cNvPr>
          <p:cNvSpPr txBox="1"/>
          <p:nvPr/>
        </p:nvSpPr>
        <p:spPr>
          <a:xfrm>
            <a:off x="431074" y="1595403"/>
            <a:ext cx="109074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Спортивная журналистика и комментатор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Спортивное питание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Здоровьесберегающие технологии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Спортивная педагогика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Спортивная медицина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Менеджер и организатор спорта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Спортивный менеджмент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Судья по виду спорта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Спортивный дизайн и архитектура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Спортивная психология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Инженер по эксплуатации объектов спортивной инфраструктуры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Профессиональный спортсмен</a:t>
            </a:r>
          </a:p>
        </p:txBody>
      </p:sp>
    </p:spTree>
    <p:extLst>
      <p:ext uri="{BB962C8B-B14F-4D97-AF65-F5344CB8AC3E}">
        <p14:creationId xmlns:p14="http://schemas.microsoft.com/office/powerpoint/2010/main" val="32457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4833" y="3864332"/>
            <a:ext cx="2295710" cy="3818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3616" y="1513619"/>
            <a:ext cx="6921498" cy="3894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71339" y="269142"/>
            <a:ext cx="4032738" cy="74197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BC421"/>
                </a:solidFill>
                <a:latin typeface="TT Squares" panose="02000503040000020003" pitchFamily="2" charset="0"/>
              </a:rPr>
              <a:t>Приоритетные направления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7F9F2C4-3BC4-4BCA-92D6-B8D445B9CF29}"/>
              </a:ext>
            </a:extLst>
          </p:cNvPr>
          <p:cNvSpPr txBox="1">
            <a:spLocks/>
          </p:cNvSpPr>
          <p:nvPr/>
        </p:nvSpPr>
        <p:spPr>
          <a:xfrm>
            <a:off x="1737666" y="122567"/>
            <a:ext cx="5828770" cy="599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Техническая направленность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3C509-F680-47A2-A827-E2A89D894A15}"/>
              </a:ext>
            </a:extLst>
          </p:cNvPr>
          <p:cNvSpPr txBox="1"/>
          <p:nvPr/>
        </p:nvSpPr>
        <p:spPr>
          <a:xfrm>
            <a:off x="770708" y="1443841"/>
            <a:ext cx="101498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Аэрокосмические технологии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Беспилотный транспорт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Большие данные, искусственный интеллект и машинное обучение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Интеллектуальные производственные технологии и робототехника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Интеллектуальные транспортные и телекоммуникационные системы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Кибербезопасность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Нанотехнологии</a:t>
            </a:r>
          </a:p>
          <a:p>
            <a:pPr algn="just"/>
            <a:r>
              <a:rPr lang="ru-RU" sz="2000" b="1" dirty="0" err="1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Нейротехнологии</a:t>
            </a:r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 и когнитивные исследования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Новые материалы и способы конструирования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Оптоэлектронные системы, фотоника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Технологии виртуальной, дополненной и смешанной реальности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Умный город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Финансовые технологии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Экологичная ресурсосберегающая энергетика</a:t>
            </a:r>
          </a:p>
        </p:txBody>
      </p:sp>
    </p:spTree>
    <p:extLst>
      <p:ext uri="{BB962C8B-B14F-4D97-AF65-F5344CB8AC3E}">
        <p14:creationId xmlns:p14="http://schemas.microsoft.com/office/powerpoint/2010/main" val="28562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4833" y="3864332"/>
            <a:ext cx="2295710" cy="3818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3616" y="1513619"/>
            <a:ext cx="6921498" cy="3894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42737" y="9926"/>
            <a:ext cx="3253153" cy="124860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BC421"/>
                </a:solidFill>
                <a:latin typeface="TT Squares" panose="02000503040000020003" pitchFamily="2" charset="0"/>
              </a:rPr>
              <a:t>Приоритетные направления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2D3B55-2EC6-4310-B6E5-5259661AF06A}"/>
              </a:ext>
            </a:extLst>
          </p:cNvPr>
          <p:cNvSpPr txBox="1">
            <a:spLocks/>
          </p:cNvSpPr>
          <p:nvPr/>
        </p:nvSpPr>
        <p:spPr>
          <a:xfrm>
            <a:off x="1210128" y="356294"/>
            <a:ext cx="5828770" cy="599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Естественнонаучная направленность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C4190-ECD1-465B-9A24-6B497A05CA08}"/>
              </a:ext>
            </a:extLst>
          </p:cNvPr>
          <p:cNvSpPr txBox="1"/>
          <p:nvPr/>
        </p:nvSpPr>
        <p:spPr>
          <a:xfrm>
            <a:off x="707571" y="1561406"/>
            <a:ext cx="107768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Агропромышленные и биотехнологии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Ботаника, охрана растений, школьные ботанические сады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Генетика, персонализированная и прогностическая медицина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Молекулярная биология, сельскохозяйственная биотехнология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Нанотехнологии</a:t>
            </a:r>
          </a:p>
          <a:p>
            <a:pPr algn="just"/>
            <a:r>
              <a:rPr lang="ru-RU" sz="2400" b="1" dirty="0" err="1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Нейротехнологии</a:t>
            </a:r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 и когнитивные исследования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Освоение Арктики и мирового океана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Рециклинг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Персонализированная медицина и высокотехнологичное здравоохранение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Экологический мониторинг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Экологичная ресурсосберегающая энергетика</a:t>
            </a:r>
          </a:p>
        </p:txBody>
      </p:sp>
    </p:spTree>
    <p:extLst>
      <p:ext uri="{BB962C8B-B14F-4D97-AF65-F5344CB8AC3E}">
        <p14:creationId xmlns:p14="http://schemas.microsoft.com/office/powerpoint/2010/main" val="34888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4833" y="3864332"/>
            <a:ext cx="2295710" cy="3818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3616" y="1513619"/>
            <a:ext cx="6921498" cy="3894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94431" y="128465"/>
            <a:ext cx="3997569" cy="79472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BC421"/>
                </a:solidFill>
                <a:latin typeface="TT Squares" panose="02000503040000020003" pitchFamily="2" charset="0"/>
              </a:rPr>
              <a:t>Приоритетные направления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17CDB51-E4AA-4CE6-99E7-A24488CBD398}"/>
              </a:ext>
            </a:extLst>
          </p:cNvPr>
          <p:cNvSpPr txBox="1">
            <a:spLocks/>
          </p:cNvSpPr>
          <p:nvPr/>
        </p:nvSpPr>
        <p:spPr>
          <a:xfrm>
            <a:off x="1377182" y="428823"/>
            <a:ext cx="5828770" cy="599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Социально-гуманитарная</a:t>
            </a:r>
            <a:r>
              <a:rPr lang="ru-RU" sz="32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 </a:t>
            </a:r>
            <a:r>
              <a:rPr lang="ru-RU" sz="26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направленность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46EE3-9DD7-4868-B7AD-ECF5A987EC00}"/>
              </a:ext>
            </a:extLst>
          </p:cNvPr>
          <p:cNvSpPr txBox="1"/>
          <p:nvPr/>
        </p:nvSpPr>
        <p:spPr>
          <a:xfrm>
            <a:off x="142491" y="1222577"/>
            <a:ext cx="1169801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Менеджмент кросс-культурных коммуникаций </a:t>
            </a:r>
            <a:r>
              <a:rPr lang="ru-RU" b="1" i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(</a:t>
            </a:r>
            <a:r>
              <a:rPr lang="ru-RU" b="0" i="1" dirty="0">
                <a:solidFill>
                  <a:srgbClr val="002060"/>
                </a:solidFill>
                <a:effectLst/>
                <a:latin typeface="Gilroy"/>
              </a:rPr>
              <a:t> общение и взаимодействие людей — представителей различных культур</a:t>
            </a:r>
            <a:r>
              <a:rPr lang="ru-RU" b="0" i="0" dirty="0">
                <a:solidFill>
                  <a:srgbClr val="002060"/>
                </a:solidFill>
                <a:effectLst/>
                <a:latin typeface="Gilroy"/>
              </a:rPr>
              <a:t>)</a:t>
            </a: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Медиа коммуникации (профессии и компетенции медиасферы (журналистика, СМИ, </a:t>
            </a:r>
            <a:r>
              <a:rPr lang="ru-RU" b="1" dirty="0" err="1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блогерство</a:t>
            </a: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копирайтерство</a:t>
            </a: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медиамаркетинг</a:t>
            </a: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медиапродюсерство</a:t>
            </a: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Индустрия гостеприимства (профессии и компетенции рынка гостеприимства и сферы услуг, </a:t>
            </a:r>
            <a:r>
              <a:rPr lang="ru-RU" b="1" dirty="0" err="1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отельерства</a:t>
            </a: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, менеджмента туризма, гидов-переводчиков, </a:t>
            </a:r>
            <a:r>
              <a:rPr lang="ru-RU" b="1" dirty="0" err="1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аниматорского</a:t>
            </a: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 профиля);</a:t>
            </a:r>
          </a:p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Школа парламентаризма (профессии и компетенции общественно-политической деятельности и социального проектирования, государственно-общественного управления);</a:t>
            </a:r>
          </a:p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Социальная антропология </a:t>
            </a:r>
            <a:r>
              <a:rPr lang="ru-RU" i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(совокупность научных дисциплин, занимающихся изучением человека)</a:t>
            </a:r>
            <a:r>
              <a:rPr lang="ru-RU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(компетенции социальных коммуникаций и управления: социология, психология, культура, этнокультура, обществознание, социокультурное проектирование, персональный);</a:t>
            </a:r>
          </a:p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Проектирование малого бизнеса (профессии и компетенции предпринимательства, бизнес-проектирования, менеджмента организации, маркетинга);</a:t>
            </a:r>
          </a:p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Финансовая грамотность;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Цифровая экономика (профессии и компетенции цифровой экономики: экономика, информационная безопасность, цифровая экология, личный цифровой профиль).</a:t>
            </a:r>
          </a:p>
        </p:txBody>
      </p:sp>
    </p:spTree>
    <p:extLst>
      <p:ext uri="{BB962C8B-B14F-4D97-AF65-F5344CB8AC3E}">
        <p14:creationId xmlns:p14="http://schemas.microsoft.com/office/powerpoint/2010/main" val="24787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762" y="861646"/>
            <a:ext cx="102870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Видео - презентация практики</a:t>
            </a:r>
            <a:endParaRPr lang="ru-RU" sz="3600" dirty="0"/>
          </a:p>
          <a:p>
            <a:pPr algn="ctr"/>
            <a:r>
              <a:rPr lang="ru-RU" sz="3600" u="sng" dirty="0">
                <a:hlinkClick r:id="rId2"/>
              </a:rPr>
              <a:t>https://disk.yandex.ru/i/6Sgn1XgRETdikQ</a:t>
            </a:r>
            <a:r>
              <a:rPr lang="ru-RU" sz="3600" dirty="0"/>
              <a:t>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23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05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121099" y="620364"/>
            <a:ext cx="4162567" cy="1054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Пути решения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1649" y="3586151"/>
            <a:ext cx="5006454" cy="24718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Разрабатывать новые актуальные программы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67014" y="3335983"/>
            <a:ext cx="4706203" cy="275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Обновлять содержание уже имеющихся программ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535460" y="1276422"/>
            <a:ext cx="1951630" cy="1509760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flipH="1">
            <a:off x="8794801" y="1371956"/>
            <a:ext cx="1951630" cy="1414226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05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43478" y="1802863"/>
            <a:ext cx="4706203" cy="996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«Мастерская: декор, аксессуары»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3479" y="3073505"/>
            <a:ext cx="4706203" cy="9109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«Мир деревянной игрушки»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3480" y="4258849"/>
            <a:ext cx="4706203" cy="9195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«Творческая мозаика»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3477" y="583400"/>
            <a:ext cx="4706203" cy="9451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Фоамиран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Основы декорирования» </a:t>
            </a: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5254337" y="2647012"/>
            <a:ext cx="1761925" cy="1337481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20917" y="1973024"/>
            <a:ext cx="4602442" cy="2200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году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реализуется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модуль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«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Основы предпринимательства»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8134" y="5384926"/>
            <a:ext cx="4706203" cy="9195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«Секреты мастерства из древесины»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1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642594"/>
            <a:ext cx="1125613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Цель модуля – формирование экономического </a:t>
            </a:r>
            <a:r>
              <a:rPr lang="ru-RU" sz="3600" dirty="0"/>
              <a:t>мышления и предпринимательских навыков у обучающихся.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8737" r="12007" b="2505"/>
          <a:stretch/>
        </p:blipFill>
        <p:spPr>
          <a:xfrm>
            <a:off x="476518" y="1328394"/>
            <a:ext cx="3232597" cy="251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4" y="3971543"/>
            <a:ext cx="3266941" cy="245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97" y="1238242"/>
            <a:ext cx="3318457" cy="248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571" r="16570" b="6784"/>
          <a:stretch/>
        </p:blipFill>
        <p:spPr>
          <a:xfrm>
            <a:off x="8414197" y="3845733"/>
            <a:ext cx="3318457" cy="259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14995" r="9391"/>
          <a:stretch/>
        </p:blipFill>
        <p:spPr>
          <a:xfrm>
            <a:off x="3794973" y="1787758"/>
            <a:ext cx="4533365" cy="353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67955" y="5319164"/>
            <a:ext cx="446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Обучающиеся реализуют знания и навыки в рамках выставки – ярмарки «Умеем. Делаем. Реализуем»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1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04" y="457955"/>
            <a:ext cx="11438792" cy="1371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«Опыт </a:t>
            </a:r>
            <a:r>
              <a:rPr lang="ru-RU" sz="3200" b="1" dirty="0"/>
              <a:t>использования модульного принципа построения дополнительной общеобразовательной, общеразвивающей </a:t>
            </a:r>
            <a:r>
              <a:rPr lang="ru-RU" sz="3200" b="1" dirty="0" smtClean="0"/>
              <a:t>программы».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Филимонова Надежда Владимировна,</a:t>
            </a:r>
          </a:p>
          <a:p>
            <a:pPr marL="0" indent="0" algn="ctr">
              <a:buNone/>
            </a:pPr>
            <a:r>
              <a:rPr lang="ru-RU" sz="2800" dirty="0">
                <a:latin typeface="Comic Sans MS" panose="030F0702030302020204" pitchFamily="66" charset="0"/>
              </a:rPr>
              <a:t>п</a:t>
            </a:r>
            <a:r>
              <a:rPr lang="ru-RU" sz="2800" dirty="0" smtClean="0">
                <a:latin typeface="Comic Sans MS" panose="030F0702030302020204" pitchFamily="66" charset="0"/>
              </a:rPr>
              <a:t>едагог дополнительного образования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2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t="4137" r="26588"/>
          <a:stretch/>
        </p:blipFill>
        <p:spPr>
          <a:xfrm>
            <a:off x="7383883" y="1759785"/>
            <a:ext cx="2749117" cy="2833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70328" y="476982"/>
            <a:ext cx="10895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методического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сопровождения и непрерывного образования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дополнительного образования Болотнинского района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94" y="1855765"/>
            <a:ext cx="2568816" cy="2561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r="17028"/>
          <a:stretch/>
        </p:blipFill>
        <p:spPr>
          <a:xfrm>
            <a:off x="5074362" y="3812146"/>
            <a:ext cx="2681355" cy="2653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гнутая вверх стрелка 7"/>
          <p:cNvSpPr/>
          <p:nvPr/>
        </p:nvSpPr>
        <p:spPr>
          <a:xfrm>
            <a:off x="4921090" y="1421342"/>
            <a:ext cx="2987898" cy="914310"/>
          </a:xfrm>
          <a:prstGeom prst="curvedDownArrow">
            <a:avLst>
              <a:gd name="adj1" fmla="val 30546"/>
              <a:gd name="adj2" fmla="val 50000"/>
              <a:gd name="adj3" fmla="val 60215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8889145">
            <a:off x="7441189" y="5096148"/>
            <a:ext cx="2143344" cy="828720"/>
          </a:xfrm>
          <a:prstGeom prst="curvedDownArrow">
            <a:avLst>
              <a:gd name="adj1" fmla="val 30546"/>
              <a:gd name="adj2" fmla="val 50000"/>
              <a:gd name="adj3" fmla="val 72376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3570792">
            <a:off x="3065148" y="4937834"/>
            <a:ext cx="2143344" cy="828720"/>
          </a:xfrm>
          <a:prstGeom prst="curvedDownArrow">
            <a:avLst>
              <a:gd name="adj1" fmla="val 30546"/>
              <a:gd name="adj2" fmla="val 50000"/>
              <a:gd name="adj3" fmla="val 72376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378825"/>
            <a:ext cx="11315700" cy="1371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«Опыт внедрения Библиотеки «Мудрые дети» в воспитательный процесс».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Попова Татьяна Александровна,</a:t>
            </a:r>
          </a:p>
          <a:p>
            <a:pPr marL="0" indent="0" algn="ctr">
              <a:buNone/>
            </a:pPr>
            <a:r>
              <a:rPr lang="ru-RU" sz="2800" dirty="0">
                <a:latin typeface="Comic Sans MS" panose="030F0702030302020204" pitchFamily="66" charset="0"/>
              </a:rPr>
              <a:t>с</a:t>
            </a:r>
            <a:r>
              <a:rPr lang="ru-RU" sz="2800" dirty="0" smtClean="0">
                <a:latin typeface="Comic Sans MS" panose="030F0702030302020204" pitchFamily="66" charset="0"/>
              </a:rPr>
              <a:t>тарший методист МБДОУ д/с «Сказка»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04" y="457955"/>
            <a:ext cx="11438792" cy="1371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«Конкурсные мероприятия для обучающихся и педагогов в летний период».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latin typeface="Comic Sans MS" panose="030F0702030302020204" pitchFamily="66" charset="0"/>
              </a:rPr>
              <a:t>Волощук</a:t>
            </a:r>
            <a:r>
              <a:rPr lang="ru-RU" sz="2800" dirty="0" smtClean="0">
                <a:latin typeface="Comic Sans MS" panose="030F0702030302020204" pitchFamily="66" charset="0"/>
              </a:rPr>
              <a:t> Светлана Михайловна,</a:t>
            </a:r>
          </a:p>
          <a:p>
            <a:pPr marL="0" indent="0" algn="ctr">
              <a:buNone/>
            </a:pPr>
            <a:r>
              <a:rPr lang="ru-RU" sz="2800" dirty="0">
                <a:latin typeface="Comic Sans MS" panose="030F0702030302020204" pitchFamily="66" charset="0"/>
              </a:rPr>
              <a:t>м</a:t>
            </a:r>
            <a:r>
              <a:rPr lang="ru-RU" sz="2800" dirty="0" smtClean="0">
                <a:latin typeface="Comic Sans MS" panose="030F0702030302020204" pitchFamily="66" charset="0"/>
              </a:rPr>
              <a:t>етодист МБУ ДО ДДЮ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30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4" y="386365"/>
            <a:ext cx="11397803" cy="72630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Telegram</a:t>
            </a:r>
            <a:r>
              <a:rPr lang="ru-RU" sz="4000" b="1" dirty="0"/>
              <a:t> канал «Методический кейс ДО»</a:t>
            </a:r>
            <a:endParaRPr lang="ru-RU" sz="4000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228" t="11029" r="17084" b="29690"/>
          <a:stretch/>
        </p:blipFill>
        <p:spPr>
          <a:xfrm>
            <a:off x="8763717" y="1221984"/>
            <a:ext cx="2807567" cy="2419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182" y="2836649"/>
            <a:ext cx="5503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даются </a:t>
            </a:r>
            <a:r>
              <a:rPr lang="ru-RU" dirty="0"/>
              <a:t>ссылки на группы Регионального модельного центра «Цифровое образование» и «Работа с детьми с ОВЗ».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0028" y="1221984"/>
            <a:ext cx="728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публикуется вся актуальная информация по дополнительному </a:t>
            </a:r>
            <a:r>
              <a:rPr lang="ru-RU" dirty="0" smtClean="0"/>
              <a:t>образованию,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83624" y="2015369"/>
            <a:ext cx="509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информация о конкурсах, курсах,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44939" t="11958" r="16351" b="34135"/>
          <a:stretch/>
        </p:blipFill>
        <p:spPr>
          <a:xfrm>
            <a:off x="6312977" y="1977627"/>
            <a:ext cx="3371969" cy="26413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43882" t="12108" r="16389" b="28793"/>
          <a:stretch/>
        </p:blipFill>
        <p:spPr>
          <a:xfrm>
            <a:off x="4354830" y="3754047"/>
            <a:ext cx="3158078" cy="26424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7599" y="2458228"/>
            <a:ext cx="415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методические </a:t>
            </a:r>
            <a:r>
              <a:rPr lang="ru-RU" dirty="0" smtClean="0"/>
              <a:t>материалы,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44776" t="11382" r="16846" b="29279"/>
          <a:stretch/>
        </p:blipFill>
        <p:spPr>
          <a:xfrm>
            <a:off x="698613" y="3769068"/>
            <a:ext cx="3120313" cy="27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214" y="442009"/>
            <a:ext cx="11066585" cy="1371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Сайт </a:t>
            </a:r>
            <a:r>
              <a:rPr lang="ru-RU" sz="3200" b="1" dirty="0"/>
              <a:t>Управления образования </a:t>
            </a:r>
            <a:r>
              <a:rPr lang="ru-RU" sz="3200" b="1" dirty="0" smtClean="0"/>
              <a:t>и молодёжной политики администрации </a:t>
            </a:r>
            <a:r>
              <a:rPr lang="ru-RU" sz="3200" b="1" dirty="0"/>
              <a:t>Болотнинского </a:t>
            </a:r>
            <a:r>
              <a:rPr lang="ru-RU" sz="3200" b="1" dirty="0" smtClean="0"/>
              <a:t>района</a:t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43" t="10895" r="26952" b="22913"/>
          <a:stretch/>
        </p:blipFill>
        <p:spPr>
          <a:xfrm>
            <a:off x="7566653" y="1565456"/>
            <a:ext cx="3646448" cy="448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699" t="10906" r="17992" b="24950"/>
          <a:stretch/>
        </p:blipFill>
        <p:spPr>
          <a:xfrm>
            <a:off x="770006" y="1683070"/>
            <a:ext cx="5912780" cy="365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9702" y="5522304"/>
            <a:ext cx="666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4"/>
              </a:rPr>
              <a:t>https://bolotnoe.nso.ru/page/9595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50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95" y="301933"/>
            <a:ext cx="11329639" cy="1371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Сделать работу ММО педагогов дополнительного образования более глубокой, содержательной, практико-ориентированной и актуальной помогают 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595" y="2336321"/>
            <a:ext cx="5765180" cy="640080"/>
          </a:xfrm>
        </p:spPr>
        <p:txBody>
          <a:bodyPr>
            <a:noAutofit/>
          </a:bodyPr>
          <a:lstStyle/>
          <a:p>
            <a:r>
              <a:rPr lang="ru-RU" sz="2000" b="1" dirty="0"/>
              <a:t>"Кафедра педагогики, воспитания и дополнительного образования </a:t>
            </a:r>
            <a:r>
              <a:rPr lang="ru-RU" sz="2000" b="1" dirty="0" err="1"/>
              <a:t>НИПКиПРО</a:t>
            </a:r>
            <a:r>
              <a:rPr lang="ru-RU" sz="2000" b="1" dirty="0"/>
              <a:t>"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4491" y="3247235"/>
            <a:ext cx="5322923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Использую </a:t>
            </a:r>
            <a:r>
              <a:rPr lang="ru-RU" sz="2400" dirty="0"/>
              <a:t>в работе все презентации и методические </a:t>
            </a:r>
            <a:r>
              <a:rPr lang="ru-RU" sz="2400" dirty="0" smtClean="0"/>
              <a:t>рекомендации, консультации специалистов кафедры, материалы установочных сессий и др.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389648" y="2336321"/>
            <a:ext cx="5475249" cy="64008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Региональный модельный центр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ГАУ ДО НСО "</a:t>
            </a:r>
            <a:r>
              <a:rPr lang="ru-RU" sz="2000" b="1" dirty="0" err="1"/>
              <a:t>ОЦРТДиЮ</a:t>
            </a:r>
            <a:r>
              <a:rPr lang="ru-RU" sz="2000" b="1" dirty="0"/>
              <a:t>".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987354" y="3247235"/>
            <a:ext cx="4754880" cy="32004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Виртуальный методический кабинет </a:t>
            </a:r>
            <a:r>
              <a:rPr lang="ru-RU" sz="2400" dirty="0"/>
              <a:t>«Среда</a:t>
            </a:r>
            <a:r>
              <a:rPr lang="ru-RU" sz="2400" dirty="0" smtClean="0"/>
              <a:t>»</a:t>
            </a:r>
          </a:p>
          <a:p>
            <a:pPr marL="0" indent="0">
              <a:buNone/>
            </a:pPr>
            <a:r>
              <a:rPr lang="en-US" sz="2400" b="1" dirty="0" smtClean="0"/>
              <a:t>Telegram</a:t>
            </a:r>
            <a:r>
              <a:rPr lang="ru-RU" sz="2400" b="1" dirty="0" smtClean="0"/>
              <a:t> -  канал </a:t>
            </a:r>
            <a:r>
              <a:rPr lang="ru-RU" sz="2400" dirty="0" smtClean="0"/>
              <a:t>«Цифровое образование»</a:t>
            </a:r>
          </a:p>
          <a:p>
            <a:pPr marL="0" indent="0">
              <a:buNone/>
            </a:pPr>
            <a:r>
              <a:rPr lang="en-US" sz="2400" b="1" dirty="0"/>
              <a:t>Telegram</a:t>
            </a:r>
            <a:r>
              <a:rPr lang="ru-RU" sz="2400" b="1" dirty="0"/>
              <a:t> -  канал </a:t>
            </a:r>
            <a:r>
              <a:rPr lang="ru-RU" sz="2400" dirty="0" smtClean="0"/>
              <a:t>«Работа с детьми с ОВЗ»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7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87" y="346380"/>
            <a:ext cx="10844010" cy="1371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Методические мероприятия</a:t>
            </a:r>
            <a:r>
              <a:rPr lang="ru-RU" sz="2800" dirty="0"/>
              <a:t>, повышающие имидж дополнительного образования и педагогов, реализующих дополнительные программы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4" b="8728"/>
          <a:stretch/>
        </p:blipFill>
        <p:spPr>
          <a:xfrm>
            <a:off x="618187" y="1918951"/>
            <a:ext cx="11127346" cy="444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979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6676" y="598632"/>
            <a:ext cx="5630007" cy="948814"/>
          </a:xfrm>
        </p:spPr>
        <p:txBody>
          <a:bodyPr/>
          <a:lstStyle/>
          <a:p>
            <a:pPr algn="ctr"/>
            <a:r>
              <a:rPr lang="ru-RU" dirty="0" smtClean="0"/>
              <a:t>Два конкурса!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4785" y="2103120"/>
            <a:ext cx="5346895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ПОЛОЖЕНИЕ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об организации и проведении муниципального конкурса видеороликов «Моя история успеха» среди обучающихся образовательных организаций различных типов в целях продвижения мероприятия по созданию новых мест дополнительного образования детей федерального проекта «Успех каждого ребенка» национального проекта «Образование»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70319" y="1892105"/>
            <a:ext cx="5481711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ПОЛОЖЕНИЕ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о порядке проведения муниципального конкурса  «Практика успеха» (дополнительных общеразвивающих программ (региональных практик), реализуемых в рамках мероприятия по созданию новых мест дополнительного образования детей федерального проекта «Успех каждого ребенка»  национального проекта «Образование»).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66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4408" y="1836285"/>
            <a:ext cx="9610386" cy="25908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/>
              <a:t>муниципальное методическое объединение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педагогов дополнительного образования</a:t>
            </a:r>
            <a:br>
              <a:rPr lang="ru-RU" sz="2000" b="1" dirty="0" smtClean="0"/>
            </a:br>
            <a:r>
              <a:rPr lang="ru-RU" sz="2000" b="1" dirty="0" smtClean="0"/>
              <a:t>болотнинского района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4177" y="4708438"/>
            <a:ext cx="9070848" cy="457201"/>
          </a:xfrm>
        </p:spPr>
        <p:txBody>
          <a:bodyPr/>
          <a:lstStyle/>
          <a:p>
            <a:r>
              <a:rPr lang="ru-RU" b="1" dirty="0" smtClean="0"/>
              <a:t>Мигель Надежда Алексеевна, руководитель ММО Болотнинского района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71480" y="1466953"/>
            <a:ext cx="157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22.08.2023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26" t="16717" r="24384" b="3460"/>
          <a:stretch/>
        </p:blipFill>
        <p:spPr>
          <a:xfrm>
            <a:off x="465992" y="592427"/>
            <a:ext cx="4775802" cy="572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549533" y="1688123"/>
            <a:ext cx="64080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</a:t>
            </a:r>
            <a:r>
              <a:rPr lang="en-US" dirty="0" smtClean="0"/>
              <a:t>III. 11. </a:t>
            </a:r>
            <a:r>
              <a:rPr lang="ru-RU" dirty="0" smtClean="0"/>
              <a:t>«…включение </a:t>
            </a:r>
            <a:r>
              <a:rPr lang="ru-RU" dirty="0"/>
              <a:t>в дополнительные   общеобразовательные   программы по всем направленностям компонентов, обеспечивающих формирование функциональной грамотности и навыков, связанных с эмоциональным, физическим, интеллектуальным, духовным развитием человека, значимых для вхождения Российской Федерации в число десяти ведущих стран мира по качеству общего образования, для реализации приоритетных направлений научно-технологического развития </a:t>
            </a:r>
            <a:r>
              <a:rPr lang="ru-RU" dirty="0" smtClean="0"/>
              <a:t>страны…».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8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r="18770"/>
          <a:stretch/>
        </p:blipFill>
        <p:spPr>
          <a:xfrm>
            <a:off x="7153649" y="856542"/>
            <a:ext cx="4635226" cy="4773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6436" y="1227544"/>
            <a:ext cx="67086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и технологий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направленностям дополнительного образования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один из главных вопросов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методического объединения педагогов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Болотнинского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10046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2647"/>
          </a:xfrm>
        </p:spPr>
      </p:pic>
    </p:spTree>
    <p:extLst>
      <p:ext uri="{BB962C8B-B14F-4D97-AF65-F5344CB8AC3E}">
        <p14:creationId xmlns:p14="http://schemas.microsoft.com/office/powerpoint/2010/main" val="10664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4833" y="3864332"/>
            <a:ext cx="2295710" cy="3818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3615" y="1547671"/>
            <a:ext cx="6921498" cy="3894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1647" y="437471"/>
            <a:ext cx="11099800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  <a:latin typeface="TT Squares" panose="02000503040000020003" pitchFamily="2" charset="0"/>
              </a:rPr>
              <a:t>Какие </a:t>
            </a:r>
            <a:r>
              <a:rPr lang="ru-RU" sz="4000" b="1" u="sng" dirty="0" smtClean="0">
                <a:solidFill>
                  <a:schemeClr val="tx1"/>
                </a:solidFill>
                <a:latin typeface="TT Squares" panose="02000503040000020003" pitchFamily="2" charset="0"/>
              </a:rPr>
              <a:t>практики </a:t>
            </a:r>
            <a:r>
              <a:rPr lang="ru-RU" sz="4000" b="1" u="sng" dirty="0" smtClean="0">
                <a:solidFill>
                  <a:schemeClr val="tx1"/>
                </a:solidFill>
                <a:latin typeface="TT Squares" panose="02000503040000020003" pitchFamily="2" charset="0"/>
              </a:rPr>
              <a:t>принимаются на конкурс</a:t>
            </a:r>
            <a:endParaRPr lang="ru-RU" sz="4000" b="1" dirty="0">
              <a:solidFill>
                <a:schemeClr val="tx1"/>
              </a:solidFill>
              <a:latin typeface="TT Squares" panose="02000503040000020003" pitchFamily="2" charset="0"/>
            </a:endParaRPr>
          </a:p>
        </p:txBody>
      </p:sp>
      <p:grpSp>
        <p:nvGrpSpPr>
          <p:cNvPr id="10" name="组合 78">
            <a:extLst>
              <a:ext uri="{FF2B5EF4-FFF2-40B4-BE49-F238E27FC236}">
                <a16:creationId xmlns:a16="http://schemas.microsoft.com/office/drawing/2014/main" id="{8E6D00E7-86B6-4BAF-BDA2-7AAA0EA366EC}"/>
              </a:ext>
            </a:extLst>
          </p:cNvPr>
          <p:cNvGrpSpPr/>
          <p:nvPr/>
        </p:nvGrpSpPr>
        <p:grpSpPr>
          <a:xfrm>
            <a:off x="2736866" y="4539523"/>
            <a:ext cx="7909363" cy="1792417"/>
            <a:chOff x="3937541" y="1744208"/>
            <a:chExt cx="5806440" cy="1713376"/>
          </a:xfrm>
        </p:grpSpPr>
        <p:pic>
          <p:nvPicPr>
            <p:cNvPr id="11" name="图片 79">
              <a:extLst>
                <a:ext uri="{FF2B5EF4-FFF2-40B4-BE49-F238E27FC236}">
                  <a16:creationId xmlns:a16="http://schemas.microsoft.com/office/drawing/2014/main" id="{24A79E8E-B799-4B38-B9A6-274DAC09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541" y="1744208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663ECCEE-538A-44A6-8884-E5B482D97846}"/>
                </a:ext>
              </a:extLst>
            </p:cNvPr>
            <p:cNvSpPr txBox="1"/>
            <p:nvPr/>
          </p:nvSpPr>
          <p:spPr>
            <a:xfrm>
              <a:off x="4926602" y="2263524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92500" lnSpcReduction="10000"/>
            </a:bodyPr>
            <a:lstStyle/>
            <a:p>
              <a:pPr algn="dist"/>
              <a:r>
                <a:rPr lang="ru-RU" altLang="zh-CN" b="1" dirty="0" smtClean="0">
                  <a:solidFill>
                    <a:srgbClr val="7030A0"/>
                  </a:solidFill>
                  <a:latin typeface="Arial"/>
                  <a:ea typeface="微软雅黑"/>
                  <a:sym typeface="Arial"/>
                </a:rPr>
                <a:t>АДАПТИРОВАННЫЕ ПРОГРАММЫ</a:t>
              </a:r>
              <a:endParaRPr lang="zh-CN" altLang="en-US" b="1" dirty="0">
                <a:solidFill>
                  <a:srgbClr val="7030A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7" name="组合 83">
            <a:extLst>
              <a:ext uri="{FF2B5EF4-FFF2-40B4-BE49-F238E27FC236}">
                <a16:creationId xmlns:a16="http://schemas.microsoft.com/office/drawing/2014/main" id="{9266EF3A-BB50-46C1-AE38-33F96BBC3519}"/>
              </a:ext>
            </a:extLst>
          </p:cNvPr>
          <p:cNvGrpSpPr/>
          <p:nvPr/>
        </p:nvGrpSpPr>
        <p:grpSpPr>
          <a:xfrm>
            <a:off x="2564716" y="2642860"/>
            <a:ext cx="5948007" cy="1703888"/>
            <a:chOff x="4525929" y="3356868"/>
            <a:chExt cx="5806440" cy="1713376"/>
          </a:xfrm>
        </p:grpSpPr>
        <p:pic>
          <p:nvPicPr>
            <p:cNvPr id="18" name="图片 84">
              <a:extLst>
                <a:ext uri="{FF2B5EF4-FFF2-40B4-BE49-F238E27FC236}">
                  <a16:creationId xmlns:a16="http://schemas.microsoft.com/office/drawing/2014/main" id="{5DA7970E-AF5D-4435-8DA3-055FD74B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5929" y="3356868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7E10F306-9EDD-40BA-A59B-C514EDDE4186}"/>
                </a:ext>
              </a:extLst>
            </p:cNvPr>
            <p:cNvSpPr txBox="1"/>
            <p:nvPr/>
          </p:nvSpPr>
          <p:spPr>
            <a:xfrm>
              <a:off x="5015478" y="3727572"/>
              <a:ext cx="3962574" cy="337013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dist"/>
              <a:r>
                <a:rPr lang="ru-RU" altLang="zh-CN" sz="2000" b="1" dirty="0" smtClean="0">
                  <a:solidFill>
                    <a:srgbClr val="2AB7AE"/>
                  </a:solidFill>
                  <a:latin typeface="Arial"/>
                  <a:ea typeface="微软雅黑"/>
                  <a:sym typeface="Arial"/>
                </a:rPr>
                <a:t>СЕТЕВЫЕ ПРОГРАММЫ</a:t>
              </a:r>
              <a:endParaRPr lang="zh-CN" altLang="en-US" sz="2000" b="1" dirty="0">
                <a:solidFill>
                  <a:srgbClr val="2AB7AE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88">
            <a:extLst>
              <a:ext uri="{FF2B5EF4-FFF2-40B4-BE49-F238E27FC236}">
                <a16:creationId xmlns:a16="http://schemas.microsoft.com/office/drawing/2014/main" id="{91CD5D87-3160-4A8B-AE02-4942574FAEF5}"/>
              </a:ext>
            </a:extLst>
          </p:cNvPr>
          <p:cNvGrpSpPr/>
          <p:nvPr/>
        </p:nvGrpSpPr>
        <p:grpSpPr>
          <a:xfrm>
            <a:off x="506440" y="1051453"/>
            <a:ext cx="6510068" cy="1614636"/>
            <a:chOff x="5580847" y="4965065"/>
            <a:chExt cx="5806440" cy="1713376"/>
          </a:xfrm>
        </p:grpSpPr>
        <p:pic>
          <p:nvPicPr>
            <p:cNvPr id="23" name="图片 89">
              <a:extLst>
                <a:ext uri="{FF2B5EF4-FFF2-40B4-BE49-F238E27FC236}">
                  <a16:creationId xmlns:a16="http://schemas.microsoft.com/office/drawing/2014/main" id="{CD2FFFCB-3E5B-479D-A6BB-F1EC89E2B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0847" y="4965065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9A7CC74C-BC86-4A17-839E-092B860C5118}"/>
                </a:ext>
              </a:extLst>
            </p:cNvPr>
            <p:cNvSpPr txBox="1"/>
            <p:nvPr/>
          </p:nvSpPr>
          <p:spPr>
            <a:xfrm>
              <a:off x="6038357" y="5269597"/>
              <a:ext cx="3962573" cy="399953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algn="dist"/>
              <a:r>
                <a:rPr lang="ru-RU" altLang="zh-CN" b="1" dirty="0" smtClean="0">
                  <a:solidFill>
                    <a:srgbClr val="2D6B81"/>
                  </a:solidFill>
                  <a:latin typeface="Arial"/>
                  <a:ea typeface="微软雅黑"/>
                  <a:sym typeface="Arial"/>
                </a:rPr>
                <a:t>РАЗНОУРОВНЕВЫЕ ПРОГРАММЫ</a:t>
              </a:r>
              <a:endParaRPr lang="zh-CN" altLang="en-US" b="1" dirty="0">
                <a:solidFill>
                  <a:srgbClr val="2D6B8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7" name="TextBox 20">
            <a:extLst>
              <a:ext uri="{FF2B5EF4-FFF2-40B4-BE49-F238E27FC236}">
                <a16:creationId xmlns:a16="http://schemas.microsoft.com/office/drawing/2014/main" id="{F460E30E-6642-4839-A7B2-2F549AF8A76B}"/>
              </a:ext>
            </a:extLst>
          </p:cNvPr>
          <p:cNvSpPr txBox="1">
            <a:spLocks/>
          </p:cNvSpPr>
          <p:nvPr/>
        </p:nvSpPr>
        <p:spPr>
          <a:xfrm>
            <a:off x="1537072" y="1843090"/>
            <a:ext cx="3528655" cy="335147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000" b="1" dirty="0" smtClean="0">
                <a:solidFill>
                  <a:schemeClr val="accent6">
                    <a:lumMod val="50000"/>
                  </a:schemeClr>
                </a:solidFill>
                <a:latin typeface="Gilroy"/>
                <a:ea typeface="微软雅黑"/>
                <a:cs typeface="+mn-ea"/>
                <a:sym typeface="Arial"/>
              </a:rPr>
              <a:t>МОДУЛЬНЫЕ ПРОГРАММЫ</a:t>
            </a:r>
            <a:endParaRPr lang="ru-RU" altLang="zh-CN" sz="2000" b="1" dirty="0">
              <a:solidFill>
                <a:schemeClr val="accent6">
                  <a:lumMod val="50000"/>
                </a:schemeClr>
              </a:solidFill>
              <a:latin typeface="Gilroy"/>
              <a:ea typeface="微软雅黑"/>
              <a:cs typeface="+mn-ea"/>
              <a:sym typeface="Arial"/>
            </a:endParaRP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9E5620B8-D371-4CA1-B05A-14A247161C11}"/>
              </a:ext>
            </a:extLst>
          </p:cNvPr>
          <p:cNvSpPr txBox="1">
            <a:spLocks/>
          </p:cNvSpPr>
          <p:nvPr/>
        </p:nvSpPr>
        <p:spPr>
          <a:xfrm>
            <a:off x="3275204" y="3505942"/>
            <a:ext cx="4394837" cy="335147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zh-CN" sz="2000" b="1" dirty="0" smtClean="0">
                <a:solidFill>
                  <a:srgbClr val="FF0000"/>
                </a:solidFill>
                <a:latin typeface="Gilroy"/>
                <a:ea typeface="微软雅黑"/>
                <a:cs typeface="+mn-ea"/>
                <a:sym typeface="Arial"/>
              </a:rPr>
              <a:t>ДИСТАНЦИОННЫЕ ПРОГРАММЫ</a:t>
            </a:r>
            <a:endParaRPr lang="ru-RU" altLang="zh-CN" b="1" dirty="0">
              <a:solidFill>
                <a:srgbClr val="FF0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BA3B7CA4-867C-471E-A627-7D9459C5B2D7}"/>
              </a:ext>
            </a:extLst>
          </p:cNvPr>
          <p:cNvSpPr txBox="1">
            <a:spLocks/>
          </p:cNvSpPr>
          <p:nvPr/>
        </p:nvSpPr>
        <p:spPr>
          <a:xfrm>
            <a:off x="3761474" y="5389126"/>
            <a:ext cx="6344979" cy="335147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zh-CN" sz="2000" b="1" dirty="0" smtClean="0">
                <a:solidFill>
                  <a:schemeClr val="accent6">
                    <a:lumMod val="50000"/>
                  </a:schemeClr>
                </a:solidFill>
                <a:latin typeface="Gilroy"/>
                <a:ea typeface="微软雅黑"/>
                <a:cs typeface="+mn-ea"/>
                <a:sym typeface="Arial"/>
              </a:rPr>
              <a:t>ПРОФОРИЕНТИРОВАННЫЕ ПРОГРАММЫ</a:t>
            </a:r>
            <a:endParaRPr lang="ru-RU" altLang="zh-CN" sz="2000" b="1" dirty="0">
              <a:solidFill>
                <a:schemeClr val="accent6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62148" y="1641486"/>
            <a:ext cx="674924" cy="4931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37742" y="3230800"/>
            <a:ext cx="674924" cy="4931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40771" y="5158023"/>
            <a:ext cx="674924" cy="4931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0" y="412124"/>
            <a:ext cx="11513711" cy="82424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Победители муниципального конкурса рекомендуются к участию в Региональном конкурсе </a:t>
            </a:r>
            <a:r>
              <a:rPr lang="ru-RU" sz="2400" b="1" dirty="0"/>
              <a:t>«На шаг впереди</a:t>
            </a:r>
            <a:r>
              <a:rPr lang="ru-RU" sz="2400" b="1" dirty="0" smtClean="0"/>
              <a:t>».</a:t>
            </a:r>
            <a:br>
              <a:rPr lang="ru-RU" sz="2400" b="1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9" y="1067333"/>
            <a:ext cx="3964706" cy="234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61" y="1067333"/>
            <a:ext cx="4141413" cy="247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25811" y="1995745"/>
            <a:ext cx="364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2023 году в финал Регионального конкурса прошли 2 педагога Болотнинского района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4" y="3640369"/>
            <a:ext cx="3749260" cy="281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6063" r="4183"/>
          <a:stretch/>
        </p:blipFill>
        <p:spPr>
          <a:xfrm>
            <a:off x="4161924" y="3640369"/>
            <a:ext cx="3578331" cy="281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94" y="3682879"/>
            <a:ext cx="4061480" cy="276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30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56" y="-152816"/>
            <a:ext cx="11213123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 2024 году на Региональный конкурс было представлено</a:t>
            </a:r>
            <a:r>
              <a:rPr lang="ru-RU" sz="2400" b="1" dirty="0"/>
              <a:t> </a:t>
            </a:r>
            <a:r>
              <a:rPr lang="ru-RU" sz="2400" b="1" dirty="0" smtClean="0"/>
              <a:t>11 практик! </a:t>
            </a:r>
            <a:endParaRPr lang="ru-RU" sz="2400" b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21032" t="11575" r="19730" b="13298"/>
          <a:stretch/>
        </p:blipFill>
        <p:spPr>
          <a:xfrm>
            <a:off x="160382" y="905024"/>
            <a:ext cx="3627638" cy="2587869"/>
          </a:xfrm>
          <a:prstGeom prst="rect">
            <a:avLst/>
          </a:prstGeom>
        </p:spPr>
      </p:pic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3"/>
          <a:srcRect l="20276" t="11798" r="20611" b="13521"/>
          <a:stretch/>
        </p:blipFill>
        <p:spPr>
          <a:xfrm>
            <a:off x="160382" y="2602522"/>
            <a:ext cx="3659423" cy="2600527"/>
          </a:xfrm>
          <a:prstGeom prst="rect">
            <a:avLst/>
          </a:prstGeom>
        </p:spPr>
      </p:pic>
      <p:pic>
        <p:nvPicPr>
          <p:cNvPr id="11" name="Объект 9"/>
          <p:cNvPicPr>
            <a:picLocks noChangeAspect="1"/>
          </p:cNvPicPr>
          <p:nvPr/>
        </p:nvPicPr>
        <p:blipFill rotWithShape="1">
          <a:blip r:embed="rId4"/>
          <a:srcRect l="20276" t="10457" r="20737" b="13745"/>
          <a:stretch/>
        </p:blipFill>
        <p:spPr>
          <a:xfrm>
            <a:off x="8263214" y="905024"/>
            <a:ext cx="3768404" cy="2723857"/>
          </a:xfrm>
          <a:prstGeom prst="rect">
            <a:avLst/>
          </a:prstGeom>
        </p:spPr>
      </p:pic>
      <p:pic>
        <p:nvPicPr>
          <p:cNvPr id="14" name="Объект 12"/>
          <p:cNvPicPr>
            <a:picLocks noChangeAspect="1"/>
          </p:cNvPicPr>
          <p:nvPr/>
        </p:nvPicPr>
        <p:blipFill rotWithShape="1">
          <a:blip r:embed="rId5"/>
          <a:srcRect l="20150" t="12021" r="20611" b="14192"/>
          <a:stretch/>
        </p:blipFill>
        <p:spPr>
          <a:xfrm>
            <a:off x="8294999" y="2602521"/>
            <a:ext cx="3736619" cy="2618013"/>
          </a:xfrm>
          <a:prstGeom prst="rect">
            <a:avLst/>
          </a:prstGeom>
        </p:spPr>
      </p:pic>
      <p:pic>
        <p:nvPicPr>
          <p:cNvPr id="17" name="Объект 15"/>
          <p:cNvPicPr>
            <a:picLocks noChangeAspect="1"/>
          </p:cNvPicPr>
          <p:nvPr/>
        </p:nvPicPr>
        <p:blipFill rotWithShape="1">
          <a:blip r:embed="rId6"/>
          <a:srcRect l="20653" t="11127" r="20486" b="13969"/>
          <a:stretch/>
        </p:blipFill>
        <p:spPr>
          <a:xfrm>
            <a:off x="160382" y="4318031"/>
            <a:ext cx="3627638" cy="2596706"/>
          </a:xfrm>
          <a:prstGeom prst="rect">
            <a:avLst/>
          </a:prstGeom>
        </p:spPr>
      </p:pic>
      <p:pic>
        <p:nvPicPr>
          <p:cNvPr id="20" name="Объект 18"/>
          <p:cNvPicPr>
            <a:picLocks noChangeAspect="1"/>
          </p:cNvPicPr>
          <p:nvPr/>
        </p:nvPicPr>
        <p:blipFill rotWithShape="1">
          <a:blip r:embed="rId7"/>
          <a:srcRect l="20150" t="11127" r="20360" b="14192"/>
          <a:stretch/>
        </p:blipFill>
        <p:spPr>
          <a:xfrm>
            <a:off x="8334201" y="4336198"/>
            <a:ext cx="3658213" cy="2583178"/>
          </a:xfrm>
          <a:prstGeom prst="rect">
            <a:avLst/>
          </a:prstGeom>
        </p:spPr>
      </p:pic>
      <p:pic>
        <p:nvPicPr>
          <p:cNvPr id="23" name="Объект 21"/>
          <p:cNvPicPr>
            <a:picLocks noChangeAspect="1"/>
          </p:cNvPicPr>
          <p:nvPr/>
        </p:nvPicPr>
        <p:blipFill rotWithShape="1">
          <a:blip r:embed="rId8"/>
          <a:srcRect l="20150" t="10904" r="19982" b="13297"/>
          <a:stretch/>
        </p:blipFill>
        <p:spPr>
          <a:xfrm>
            <a:off x="3933047" y="905024"/>
            <a:ext cx="4185139" cy="2980592"/>
          </a:xfrm>
          <a:prstGeom prst="rect">
            <a:avLst/>
          </a:prstGeom>
        </p:spPr>
      </p:pic>
      <p:pic>
        <p:nvPicPr>
          <p:cNvPr id="26" name="Объект 24"/>
          <p:cNvPicPr>
            <a:picLocks noChangeAspect="1"/>
          </p:cNvPicPr>
          <p:nvPr/>
        </p:nvPicPr>
        <p:blipFill rotWithShape="1">
          <a:blip r:embed="rId9"/>
          <a:srcRect l="20401" t="12021" r="20360" b="12850"/>
          <a:stretch/>
        </p:blipFill>
        <p:spPr>
          <a:xfrm>
            <a:off x="3951320" y="2859090"/>
            <a:ext cx="4141177" cy="2954216"/>
          </a:xfrm>
          <a:prstGeom prst="rect">
            <a:avLst/>
          </a:prstGeom>
        </p:spPr>
      </p:pic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788020" y="5813306"/>
            <a:ext cx="4401154" cy="94228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Только одна практика </a:t>
            </a:r>
          </a:p>
          <a:p>
            <a:pPr marL="0" indent="0" algn="ctr">
              <a:buNone/>
            </a:pPr>
            <a:r>
              <a:rPr lang="ru-RU" b="1" dirty="0" smtClean="0"/>
              <a:t>прошла в финал!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336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4833" y="3864332"/>
            <a:ext cx="2295710" cy="3818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3615" y="1450117"/>
            <a:ext cx="6921498" cy="3894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30661" y="334527"/>
            <a:ext cx="4577862" cy="97606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BC421"/>
                </a:solidFill>
                <a:latin typeface="TT Squares" panose="02000503040000020003" pitchFamily="2" charset="0"/>
              </a:rPr>
              <a:t>Приоритетные направления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BB18A19-14B1-43BE-BD20-D3911A7EB257}"/>
              </a:ext>
            </a:extLst>
          </p:cNvPr>
          <p:cNvSpPr txBox="1">
            <a:spLocks/>
          </p:cNvSpPr>
          <p:nvPr/>
        </p:nvSpPr>
        <p:spPr>
          <a:xfrm>
            <a:off x="1579405" y="303572"/>
            <a:ext cx="5828770" cy="599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Туристско-краеведческая</a:t>
            </a:r>
            <a:r>
              <a:rPr lang="ru-RU" sz="32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 </a:t>
            </a:r>
            <a:r>
              <a:rPr lang="ru-RU" sz="2600" b="1" i="1" dirty="0">
                <a:solidFill>
                  <a:srgbClr val="138AD3"/>
                </a:solidFill>
                <a:latin typeface="TT Squares" panose="02000503040000020003" pitchFamily="2" charset="0"/>
              </a:rPr>
              <a:t>направленность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843AC-928C-4C56-B966-9784FA986BF0}"/>
              </a:ext>
            </a:extLst>
          </p:cNvPr>
          <p:cNvSpPr txBox="1"/>
          <p:nvPr/>
        </p:nvSpPr>
        <p:spPr>
          <a:xfrm>
            <a:off x="373827" y="1055875"/>
            <a:ext cx="114038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Антропологические исследования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Регионоведение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Бальнеология (</a:t>
            </a:r>
            <a:r>
              <a:rPr lang="ru-RU" sz="2000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медицинская наука, изучающая свойства минеральных вод, происхождение и методы использованиях их с лечебно-профилактической целью</a:t>
            </a:r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Туризм (социальный, культурно-познавательный, образовательный, активный)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Этнография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Музееведение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Музейная педагогика, воспитание и развитие личности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Обеспечение безопасности в природной и городской среды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Служебно-прикладные виды профессиональной деятельности (спасатели, пожарные, силовые структуры)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Экспедиционная деятельность (геология, археология, экология и т.д.)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Деятельность гидов-экскурсоводов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Медийная грамотность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Социальные технологии</a:t>
            </a:r>
          </a:p>
          <a:p>
            <a:pPr algn="just"/>
            <a:r>
              <a:rPr lang="ru-RU" sz="2000" b="1" dirty="0" err="1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Регионалистика</a:t>
            </a:r>
            <a:endParaRPr lang="ru-RU" sz="2000" b="1" dirty="0">
              <a:solidFill>
                <a:srgbClr val="002060"/>
              </a:solidFill>
              <a:effectLst/>
              <a:latin typeface="Gilroy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Региональный маркетинг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Gilroy"/>
                <a:ea typeface="Times New Roman" panose="02020603050405020304" pitchFamily="18" charset="0"/>
              </a:rPr>
              <a:t>Профориентационные смены «Юных проводников-инструкторов»</a:t>
            </a:r>
          </a:p>
        </p:txBody>
      </p:sp>
    </p:spTree>
    <p:extLst>
      <p:ext uri="{BB962C8B-B14F-4D97-AF65-F5344CB8AC3E}">
        <p14:creationId xmlns:p14="http://schemas.microsoft.com/office/powerpoint/2010/main" val="29686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805</TotalTime>
  <Words>954</Words>
  <Application>Microsoft Office PowerPoint</Application>
  <PresentationFormat>Широкоэкранный</PresentationFormat>
  <Paragraphs>150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微软雅黑</vt:lpstr>
      <vt:lpstr>宋体</vt:lpstr>
      <vt:lpstr>Arial</vt:lpstr>
      <vt:lpstr>Calibri</vt:lpstr>
      <vt:lpstr>Calibri Light</vt:lpstr>
      <vt:lpstr>Century Gothic</vt:lpstr>
      <vt:lpstr>Comic Sans MS</vt:lpstr>
      <vt:lpstr>Gilroy</vt:lpstr>
      <vt:lpstr>Times New Roman</vt:lpstr>
      <vt:lpstr>TT Squares</vt:lpstr>
      <vt:lpstr>Wingdings</vt:lpstr>
      <vt:lpstr>Савон</vt:lpstr>
      <vt:lpstr>Тема Office</vt:lpstr>
      <vt:lpstr>муниципальное методическое объединение  педагогов дополнительного образования болотнинского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практики принимаются на конкурс</vt:lpstr>
      <vt:lpstr>Победители муниципального конкурса рекомендуются к участию в Региональном конкурсе «На шаг впереди». </vt:lpstr>
      <vt:lpstr>В 2024 году на Региональный конкурс было представлено 11 практик! </vt:lpstr>
      <vt:lpstr>Приоритетные направления</vt:lpstr>
      <vt:lpstr>Приоритетные направления</vt:lpstr>
      <vt:lpstr>Приоритетные направления</vt:lpstr>
      <vt:lpstr>Приоритетные направления</vt:lpstr>
      <vt:lpstr>Приоритетные направления</vt:lpstr>
      <vt:lpstr>Приоритетные направления</vt:lpstr>
      <vt:lpstr>Презентация PowerPoint</vt:lpstr>
      <vt:lpstr>Презентация PowerPoint</vt:lpstr>
      <vt:lpstr>Презентация PowerPoint</vt:lpstr>
      <vt:lpstr>Цель модуля – формирование экономического мышления и предпринимательских навыков у обучающихся. </vt:lpstr>
      <vt:lpstr>«Опыт использования модульного принципа построения дополнительной общеобразовательной, общеразвивающей программы».</vt:lpstr>
      <vt:lpstr>«Опыт внедрения Библиотеки «Мудрые дети» в воспитательный процесс».</vt:lpstr>
      <vt:lpstr>«Конкурсные мероприятия для обучающихся и педагогов в летний период».</vt:lpstr>
      <vt:lpstr>Telegram канал «Методический кейс ДО»</vt:lpstr>
      <vt:lpstr>Сайт Управления образования и молодёжной политики администрации Болотнинского района </vt:lpstr>
      <vt:lpstr>Сделать работу ММО педагогов дополнительного образования более глубокой, содержательной, практико-ориентированной и актуальной помогают  </vt:lpstr>
      <vt:lpstr>Методические мероприятия, повышающие имидж дополнительного образования и педагогов, реализующих дополнительные программы.</vt:lpstr>
      <vt:lpstr>Два конкурса!</vt:lpstr>
      <vt:lpstr>муниципальное методическое объединение  педагогов дополнительного образования болотнинского района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эффективности управления качеством образования  в части охвата обучающихся дополнительным образованием по Болотнинскому району.   Перспективы и задачи на 2022-2023 учебный год</dc:title>
  <dc:creator>Admin</dc:creator>
  <cp:lastModifiedBy>Admin</cp:lastModifiedBy>
  <cp:revision>84</cp:revision>
  <dcterms:created xsi:type="dcterms:W3CDTF">2022-08-22T09:55:55Z</dcterms:created>
  <dcterms:modified xsi:type="dcterms:W3CDTF">2024-05-27T09:45:26Z</dcterms:modified>
</cp:coreProperties>
</file>