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7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3A0E-6B8F-4838-91B0-2D4AA0BCACE3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454976D-24FF-4F8D-B04C-4DBA0F686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867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3A0E-6B8F-4838-91B0-2D4AA0BCACE3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454976D-24FF-4F8D-B04C-4DBA0F686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969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3A0E-6B8F-4838-91B0-2D4AA0BCACE3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454976D-24FF-4F8D-B04C-4DBA0F6863C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6041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3A0E-6B8F-4838-91B0-2D4AA0BCACE3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54976D-24FF-4F8D-B04C-4DBA0F686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460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3A0E-6B8F-4838-91B0-2D4AA0BCACE3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54976D-24FF-4F8D-B04C-4DBA0F6863C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5866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3A0E-6B8F-4838-91B0-2D4AA0BCACE3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54976D-24FF-4F8D-B04C-4DBA0F686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269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3A0E-6B8F-4838-91B0-2D4AA0BCACE3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976D-24FF-4F8D-B04C-4DBA0F686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535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3A0E-6B8F-4838-91B0-2D4AA0BCACE3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976D-24FF-4F8D-B04C-4DBA0F686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245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3A0E-6B8F-4838-91B0-2D4AA0BCACE3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976D-24FF-4F8D-B04C-4DBA0F686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191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3A0E-6B8F-4838-91B0-2D4AA0BCACE3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454976D-24FF-4F8D-B04C-4DBA0F686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187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3A0E-6B8F-4838-91B0-2D4AA0BCACE3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454976D-24FF-4F8D-B04C-4DBA0F686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827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3A0E-6B8F-4838-91B0-2D4AA0BCACE3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454976D-24FF-4F8D-B04C-4DBA0F686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546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3A0E-6B8F-4838-91B0-2D4AA0BCACE3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976D-24FF-4F8D-B04C-4DBA0F686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573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3A0E-6B8F-4838-91B0-2D4AA0BCACE3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976D-24FF-4F8D-B04C-4DBA0F686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633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3A0E-6B8F-4838-91B0-2D4AA0BCACE3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976D-24FF-4F8D-B04C-4DBA0F686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299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3A0E-6B8F-4838-91B0-2D4AA0BCACE3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54976D-24FF-4F8D-B04C-4DBA0F686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130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A3A0E-6B8F-4838-91B0-2D4AA0BCACE3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454976D-24FF-4F8D-B04C-4DBA0F686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1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mocbolotnoe" TargetMode="External"/><Relationship Id="rId2" Type="http://schemas.openxmlformats.org/officeDocument/2006/relationships/hyperlink" Target="https://t.me/+dXCJ-Qn2SI5kNmVi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odnso.ru/distance-learnin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6821" y="93370"/>
            <a:ext cx="11333409" cy="2262781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/>
              <a:t>«Реализация требований ФГОС ОО с учетом содержания ФООП, ФАОП в ОО Новосибирской области</a:t>
            </a:r>
            <a:r>
              <a:rPr lang="ru-RU" sz="4000" b="1" i="1" dirty="0" smtClean="0"/>
              <a:t>».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02299" y="2525837"/>
            <a:ext cx="5409126" cy="112628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800" b="1" dirty="0" smtClean="0"/>
              <a:t>Заседание </a:t>
            </a:r>
            <a:r>
              <a:rPr lang="ru-RU" sz="2800" b="1" dirty="0"/>
              <a:t>методического объединения педагогов дополнительного образования</a:t>
            </a:r>
            <a:endParaRPr lang="ru-RU" sz="2800" dirty="0"/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6" t="2629" r="26269" b="6877"/>
          <a:stretch/>
        </p:blipFill>
        <p:spPr>
          <a:xfrm>
            <a:off x="7019436" y="3640201"/>
            <a:ext cx="3278629" cy="32177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7" r="20880"/>
          <a:stretch/>
        </p:blipFill>
        <p:spPr>
          <a:xfrm>
            <a:off x="2915659" y="3516893"/>
            <a:ext cx="3407866" cy="32118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3357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2527" t="6286" r="8943" b="9844"/>
          <a:stretch/>
        </p:blipFill>
        <p:spPr>
          <a:xfrm>
            <a:off x="2369713" y="206061"/>
            <a:ext cx="9196741" cy="5525037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11391" y="5912612"/>
            <a:ext cx="7486403" cy="694251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https://modnso.ru/methodical/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075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5579" y="276381"/>
            <a:ext cx="9856115" cy="128089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«Требования ФГОС ОО с учетом содержания ФООП, ФАОП в ОО Новосибирской области и дополнительное образование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70113610"/>
              </p:ext>
            </p:extLst>
          </p:nvPr>
        </p:nvGraphicFramePr>
        <p:xfrm>
          <a:off x="2326648" y="3162827"/>
          <a:ext cx="9444237" cy="3250852"/>
        </p:xfrm>
        <a:graphic>
          <a:graphicData uri="http://schemas.openxmlformats.org/drawingml/2006/table">
            <a:tbl>
              <a:tblPr firstRow="1" firstCol="1" bandRow="1">
                <a:tableStyleId>{306799F8-075E-4A3A-A7F6-7FBC6576F1A4}</a:tableStyleId>
              </a:tblPr>
              <a:tblGrid>
                <a:gridCol w="1833099">
                  <a:extLst>
                    <a:ext uri="{9D8B030D-6E8A-4147-A177-3AD203B41FA5}">
                      <a16:colId xmlns:a16="http://schemas.microsoft.com/office/drawing/2014/main" val="2188022887"/>
                    </a:ext>
                  </a:extLst>
                </a:gridCol>
                <a:gridCol w="7611138">
                  <a:extLst>
                    <a:ext uri="{9D8B030D-6E8A-4147-A177-3AD203B41FA5}">
                      <a16:colId xmlns:a16="http://schemas.microsoft.com/office/drawing/2014/main" val="2455454153"/>
                    </a:ext>
                  </a:extLst>
                </a:gridCol>
              </a:tblGrid>
              <a:tr h="32508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1050"/>
                        </a:spcAft>
                      </a:pPr>
                      <a:r>
                        <a:rPr lang="ru-RU" sz="2000" dirty="0">
                          <a:effectLst/>
                        </a:rPr>
                        <a:t>Что такое ФООП </a:t>
                      </a:r>
                      <a:r>
                        <a:rPr lang="ru-RU" sz="2000" dirty="0" smtClean="0">
                          <a:effectLst/>
                        </a:rPr>
                        <a:t>?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" marR="4608" marT="4608" marB="46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1050"/>
                        </a:spcAft>
                      </a:pPr>
                      <a:r>
                        <a:rPr lang="ru-RU" sz="2000" dirty="0">
                          <a:effectLst/>
                        </a:rPr>
                        <a:t>Федеральная основная общеобразовательная программа - учебно-методическая документация, определяющая единые для Российской Федерации базовые объем и содержание образования определенного уровня и (или) определенной направленности, планируемые результаты освоения образовательной программы.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" marR="4608" marT="4608" marB="4608" anchor="ctr"/>
                </a:tc>
                <a:extLst>
                  <a:ext uri="{0D108BD9-81ED-4DB2-BD59-A6C34878D82A}">
                    <a16:rowId xmlns:a16="http://schemas.microsoft.com/office/drawing/2014/main" val="3833446312"/>
                  </a:ext>
                </a:extLst>
              </a:tr>
            </a:tbl>
          </a:graphicData>
        </a:graphic>
      </p:graphicFrame>
      <p:sp>
        <p:nvSpPr>
          <p:cNvPr id="7" name="Объект 3"/>
          <p:cNvSpPr>
            <a:spLocks noGrp="1"/>
          </p:cNvSpPr>
          <p:nvPr>
            <p:ph sz="half" idx="2"/>
          </p:nvPr>
        </p:nvSpPr>
        <p:spPr>
          <a:xfrm>
            <a:off x="1964026" y="2032150"/>
            <a:ext cx="9579219" cy="65579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/>
              <a:t>Михайлова Светлана Сергеевна</a:t>
            </a:r>
            <a:r>
              <a:rPr lang="ru-RU" sz="2400" b="1" dirty="0" smtClean="0"/>
              <a:t>,</a:t>
            </a:r>
          </a:p>
          <a:p>
            <a:pPr marL="0" indent="0" algn="ctr">
              <a:buNone/>
            </a:pPr>
            <a:r>
              <a:rPr lang="ru-RU" sz="2400" b="1" dirty="0" smtClean="0"/>
              <a:t> </a:t>
            </a:r>
            <a:r>
              <a:rPr lang="ru-RU" sz="2400" b="1" dirty="0"/>
              <a:t>руководитель ИМЦ</a:t>
            </a:r>
          </a:p>
        </p:txBody>
      </p:sp>
    </p:spTree>
    <p:extLst>
      <p:ext uri="{BB962C8B-B14F-4D97-AF65-F5344CB8AC3E}">
        <p14:creationId xmlns:p14="http://schemas.microsoft.com/office/powerpoint/2010/main" val="1965308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45116759"/>
              </p:ext>
            </p:extLst>
          </p:nvPr>
        </p:nvGraphicFramePr>
        <p:xfrm>
          <a:off x="2373983" y="707265"/>
          <a:ext cx="9178366" cy="5824102"/>
        </p:xfrm>
        <a:graphic>
          <a:graphicData uri="http://schemas.openxmlformats.org/drawingml/2006/table">
            <a:tbl>
              <a:tblPr firstRow="1" firstCol="1" bandRow="1">
                <a:tableStyleId>{306799F8-075E-4A3A-A7F6-7FBC6576F1A4}</a:tableStyleId>
              </a:tblPr>
              <a:tblGrid>
                <a:gridCol w="2907588">
                  <a:extLst>
                    <a:ext uri="{9D8B030D-6E8A-4147-A177-3AD203B41FA5}">
                      <a16:colId xmlns:a16="http://schemas.microsoft.com/office/drawing/2014/main" val="1353004587"/>
                    </a:ext>
                  </a:extLst>
                </a:gridCol>
                <a:gridCol w="6270778">
                  <a:extLst>
                    <a:ext uri="{9D8B030D-6E8A-4147-A177-3AD203B41FA5}">
                      <a16:colId xmlns:a16="http://schemas.microsoft.com/office/drawing/2014/main" val="1803585368"/>
                    </a:ext>
                  </a:extLst>
                </a:gridCol>
              </a:tblGrid>
              <a:tr h="57192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1050"/>
                        </a:spcAft>
                      </a:pPr>
                      <a:r>
                        <a:rPr lang="ru-RU" sz="2000" dirty="0">
                          <a:effectLst/>
                        </a:rPr>
                        <a:t>Что входит в </a:t>
                      </a:r>
                      <a:r>
                        <a:rPr lang="ru-RU" sz="2000" dirty="0" smtClean="0">
                          <a:effectLst/>
                        </a:rPr>
                        <a:t>ФООП?</a:t>
                      </a: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" marR="4608" marT="4608" marB="46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1050"/>
                        </a:spcAft>
                      </a:pPr>
                      <a:r>
                        <a:rPr lang="ru-RU" sz="2000" dirty="0">
                          <a:effectLst/>
                        </a:rPr>
                        <a:t>Учебно-методическая документация ФООП включает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900"/>
                        </a:spcAft>
                        <a:buSzPts val="1000"/>
                        <a:buFont typeface="Wingdings" panose="05000000000000000000" pitchFamily="2" charset="2"/>
                        <a:buChar char="v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effectLst/>
                        </a:rPr>
                        <a:t>федеральные учебные планы;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900"/>
                        </a:spcAft>
                        <a:buSzPts val="1000"/>
                        <a:buFont typeface="Wingdings" panose="05000000000000000000" pitchFamily="2" charset="2"/>
                        <a:buChar char="v"/>
                        <a:tabLst>
                          <a:tab pos="457200" algn="l"/>
                        </a:tabLst>
                      </a:pPr>
                      <a:r>
                        <a:rPr lang="ru-RU" sz="2000" u="sng" dirty="0">
                          <a:effectLst/>
                        </a:rPr>
                        <a:t>федеральный план внеурочной деятельности;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900"/>
                        </a:spcAft>
                        <a:buSzPts val="1000"/>
                        <a:buFont typeface="Wingdings" panose="05000000000000000000" pitchFamily="2" charset="2"/>
                        <a:buChar char="v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effectLst/>
                        </a:rPr>
                        <a:t>федеральный календарный учебный график;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900"/>
                        </a:spcAft>
                        <a:buSzPts val="1000"/>
                        <a:buFont typeface="Wingdings" panose="05000000000000000000" pitchFamily="2" charset="2"/>
                        <a:buChar char="v"/>
                        <a:tabLst>
                          <a:tab pos="457200" algn="l"/>
                        </a:tabLst>
                      </a:pPr>
                      <a:r>
                        <a:rPr lang="ru-RU" sz="2000" u="sng" dirty="0">
                          <a:effectLst/>
                        </a:rPr>
                        <a:t>федеральный календарный план воспитательной работы;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900"/>
                        </a:spcAft>
                        <a:buSzPts val="1000"/>
                        <a:buFont typeface="Wingdings" panose="05000000000000000000" pitchFamily="2" charset="2"/>
                        <a:buChar char="v"/>
                        <a:tabLst>
                          <a:tab pos="457200" algn="l"/>
                        </a:tabLst>
                      </a:pPr>
                      <a:r>
                        <a:rPr lang="ru-RU" sz="2000" u="sng" dirty="0">
                          <a:effectLst/>
                        </a:rPr>
                        <a:t>федеральную рабочую программу воспитания;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900"/>
                        </a:spcAft>
                        <a:buSzPts val="1000"/>
                        <a:buFont typeface="Wingdings" panose="05000000000000000000" pitchFamily="2" charset="2"/>
                        <a:buChar char="v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effectLst/>
                        </a:rPr>
                        <a:t>федеральные рабочие программы учебных предметов;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900"/>
                        </a:spcAft>
                        <a:buSzPts val="1000"/>
                        <a:buFont typeface="Wingdings" panose="05000000000000000000" pitchFamily="2" charset="2"/>
                        <a:buChar char="v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effectLst/>
                        </a:rPr>
                        <a:t>программу формирования УУД;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900"/>
                        </a:spcAft>
                        <a:buSzPts val="1000"/>
                        <a:buFont typeface="Wingdings" panose="05000000000000000000" pitchFamily="2" charset="2"/>
                        <a:buChar char="v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effectLst/>
                        </a:rPr>
                        <a:t>программа коррекционной работы.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" marR="4608" marT="4608" marB="4608" anchor="ctr"/>
                </a:tc>
                <a:extLst>
                  <a:ext uri="{0D108BD9-81ED-4DB2-BD59-A6C34878D82A}">
                    <a16:rowId xmlns:a16="http://schemas.microsoft.com/office/drawing/2014/main" val="1970854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7093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0846" y="469564"/>
            <a:ext cx="10238704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«Сопровождения проектных и исследовательских работ обучающихся по дополнительной общеразвивающей программе естественнонаучной направленности»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64028" y="3594231"/>
            <a:ext cx="9579219" cy="13770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/>
              <a:t>Мельникова Антонина Степановна, </a:t>
            </a:r>
            <a:endParaRPr lang="ru-RU" sz="2000" b="1" dirty="0" smtClean="0"/>
          </a:p>
          <a:p>
            <a:pPr marL="0" indent="0" algn="ctr">
              <a:buNone/>
            </a:pPr>
            <a:r>
              <a:rPr lang="ru-RU" sz="2000" b="1" dirty="0"/>
              <a:t>у</a:t>
            </a:r>
            <a:r>
              <a:rPr lang="ru-RU" sz="2000" b="1" dirty="0" smtClean="0"/>
              <a:t>читель </a:t>
            </a:r>
            <a:r>
              <a:rPr lang="ru-RU" sz="2000" b="1" dirty="0"/>
              <a:t>МКОУ </a:t>
            </a:r>
            <a:r>
              <a:rPr lang="ru-RU" sz="2000" b="1" dirty="0" err="1"/>
              <a:t>Егоровской</a:t>
            </a:r>
            <a:r>
              <a:rPr lang="ru-RU" sz="2000" b="1" dirty="0"/>
              <a:t> </a:t>
            </a:r>
            <a:r>
              <a:rPr lang="ru-RU" sz="2000" b="1" dirty="0" smtClean="0"/>
              <a:t>СОШ,</a:t>
            </a:r>
          </a:p>
          <a:p>
            <a:pPr marL="0" indent="0" algn="ctr">
              <a:buNone/>
            </a:pPr>
            <a:r>
              <a:rPr lang="ru-RU" sz="2000" b="1" dirty="0" smtClean="0"/>
              <a:t> педагог </a:t>
            </a:r>
            <a:r>
              <a:rPr lang="ru-RU" sz="2000" b="1" dirty="0"/>
              <a:t>дополнительного образования </a:t>
            </a:r>
            <a:r>
              <a:rPr lang="ru-RU" sz="2000" b="1" dirty="0" smtClean="0"/>
              <a:t>и </a:t>
            </a:r>
            <a:r>
              <a:rPr lang="ru-RU" sz="2000" b="1" dirty="0"/>
              <a:t>МБУ ДО ДДЮ</a:t>
            </a:r>
          </a:p>
        </p:txBody>
      </p:sp>
    </p:spTree>
    <p:extLst>
      <p:ext uri="{BB962C8B-B14F-4D97-AF65-F5344CB8AC3E}">
        <p14:creationId xmlns:p14="http://schemas.microsoft.com/office/powerpoint/2010/main" val="3994749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2586" y="173349"/>
            <a:ext cx="10448543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«Дорожная карта по развитию системы наставничества и работы с талантами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МАОУ СОШ № 4 г. Болотного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результаты и перспективы»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23395" y="3717701"/>
            <a:ext cx="8666923" cy="9315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err="1"/>
              <a:t>Заяш</a:t>
            </a:r>
            <a:r>
              <a:rPr lang="ru-RU" sz="2800" b="1" dirty="0"/>
              <a:t> Светлана Дмитриевна</a:t>
            </a:r>
            <a:r>
              <a:rPr lang="ru-RU" sz="2800" b="1" dirty="0" smtClean="0"/>
              <a:t>,</a:t>
            </a:r>
          </a:p>
          <a:p>
            <a:pPr marL="0" indent="0" algn="ctr">
              <a:buNone/>
            </a:pPr>
            <a:r>
              <a:rPr lang="ru-RU" sz="2800" b="1" dirty="0" smtClean="0"/>
              <a:t> заместитель директора </a:t>
            </a:r>
            <a:r>
              <a:rPr lang="ru-RU" sz="2800" b="1" dirty="0"/>
              <a:t>МАОУ СОШ № 4</a:t>
            </a:r>
          </a:p>
        </p:txBody>
      </p:sp>
    </p:spTree>
    <p:extLst>
      <p:ext uri="{BB962C8B-B14F-4D97-AF65-F5344CB8AC3E}">
        <p14:creationId xmlns:p14="http://schemas.microsoft.com/office/powerpoint/2010/main" val="3775762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3195" y="327896"/>
            <a:ext cx="9611416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«Опыт работы педагога-наставника </a:t>
            </a:r>
            <a:r>
              <a:rPr lang="ru-RU" b="1" dirty="0"/>
              <a:t>в рамках реализации дорожной </a:t>
            </a:r>
            <a:r>
              <a:rPr lang="ru-RU" b="1" dirty="0" smtClean="0"/>
              <a:t>карты по  </a:t>
            </a:r>
            <a:r>
              <a:rPr lang="ru-RU" b="1" dirty="0"/>
              <a:t>развитию системы наставничества и работы с </a:t>
            </a:r>
            <a:r>
              <a:rPr lang="ru-RU" b="1" dirty="0" smtClean="0"/>
              <a:t>талантами»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234484" y="3375472"/>
            <a:ext cx="8928837" cy="138971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b="1" dirty="0" smtClean="0"/>
              <a:t>Белолипская Галина Михайловна,</a:t>
            </a:r>
          </a:p>
          <a:p>
            <a:pPr marL="0" indent="0" algn="ctr">
              <a:buNone/>
            </a:pPr>
            <a:r>
              <a:rPr lang="ru-RU" sz="2400" b="1" dirty="0" smtClean="0"/>
              <a:t> учитель МКОУ </a:t>
            </a:r>
            <a:r>
              <a:rPr lang="ru-RU" sz="2400" b="1" dirty="0"/>
              <a:t>Баратаевской СОШ </a:t>
            </a:r>
            <a:r>
              <a:rPr lang="ru-RU" sz="2400" b="1" dirty="0" smtClean="0"/>
              <a:t>, </a:t>
            </a:r>
          </a:p>
          <a:p>
            <a:pPr marL="0" indent="0" algn="ctr">
              <a:buNone/>
            </a:pPr>
            <a:r>
              <a:rPr lang="ru-RU" sz="2400" b="1" dirty="0" smtClean="0"/>
              <a:t>педагог </a:t>
            </a:r>
            <a:r>
              <a:rPr lang="ru-RU" sz="2400" b="1" dirty="0"/>
              <a:t>дополнительного образования </a:t>
            </a:r>
            <a:r>
              <a:rPr lang="ru-RU" sz="2400" b="1" dirty="0" smtClean="0"/>
              <a:t>и </a:t>
            </a:r>
            <a:r>
              <a:rPr lang="ru-RU" sz="2400" b="1" dirty="0"/>
              <a:t>МБУ ДО ДДЮ</a:t>
            </a:r>
            <a:endParaRPr lang="ru-RU" sz="2400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8426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49" y="153564"/>
            <a:ext cx="8753055" cy="6556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815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224864"/>
            <a:ext cx="9830357" cy="12808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Ресурсы для педагога дополнительного образования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03797" y="1863144"/>
            <a:ext cx="10444766" cy="3777622"/>
          </a:xfrm>
        </p:spPr>
        <p:txBody>
          <a:bodyPr>
            <a:normAutofit/>
          </a:bodyPr>
          <a:lstStyle/>
          <a:p>
            <a:r>
              <a:rPr lang="en-US" sz="2400" dirty="0">
                <a:hlinkClick r:id="rId2"/>
              </a:rPr>
              <a:t>https://t.me/+</a:t>
            </a:r>
            <a:r>
              <a:rPr lang="en-US" sz="2400" dirty="0" smtClean="0">
                <a:hlinkClick r:id="rId2"/>
              </a:rPr>
              <a:t>dXCJ-Qn2SI5kNmVi</a:t>
            </a:r>
            <a:r>
              <a:rPr lang="ru-RU" sz="2400" dirty="0" smtClean="0"/>
              <a:t>  </a:t>
            </a:r>
            <a:r>
              <a:rPr lang="ru-RU" sz="2400" dirty="0" err="1" smtClean="0"/>
              <a:t>Телеграм</a:t>
            </a:r>
            <a:r>
              <a:rPr lang="ru-RU" sz="2400" dirty="0" smtClean="0"/>
              <a:t>-канал «Методический кейс дополнительного образования»</a:t>
            </a:r>
          </a:p>
          <a:p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vk.com/mocbolotnoe</a:t>
            </a:r>
            <a:r>
              <a:rPr lang="ru-RU" sz="2400" dirty="0" smtClean="0"/>
              <a:t> Сообщество в ВК «МОЦ Болотнинского района»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04979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0579" t="7479" r="11646" b="9174"/>
          <a:stretch/>
        </p:blipFill>
        <p:spPr>
          <a:xfrm>
            <a:off x="1944709" y="309093"/>
            <a:ext cx="8332632" cy="5022761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253802" y="5552002"/>
            <a:ext cx="8023539" cy="977586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hlinkClick r:id="rId3"/>
              </a:rPr>
              <a:t>https://modnso.ru/distance-learning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/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8443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Легкий дым</Template>
  <TotalTime>45</TotalTime>
  <Words>255</Words>
  <Application>Microsoft Office PowerPoint</Application>
  <PresentationFormat>Широкоэкранный</PresentationFormat>
  <Paragraphs>33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</vt:lpstr>
      <vt:lpstr>Wingdings 3</vt:lpstr>
      <vt:lpstr>Легкий дым</vt:lpstr>
      <vt:lpstr>«Реализация требований ФГОС ОО с учетом содержания ФООП, ФАОП в ОО Новосибирской области».</vt:lpstr>
      <vt:lpstr>«Требования ФГОС ОО с учетом содержания ФООП, ФАОП в ОО Новосибирской области и дополнительное образование»</vt:lpstr>
      <vt:lpstr>Презентация PowerPoint</vt:lpstr>
      <vt:lpstr>«Сопровождения проектных и исследовательских работ обучающихся по дополнительной общеразвивающей программе естественнонаучной направленности»</vt:lpstr>
      <vt:lpstr>«Дорожная карта по развитию системы наставничества и работы с талантами  в МАОУ СОШ № 4 г. Болотного:  результаты и перспективы» </vt:lpstr>
      <vt:lpstr>«Опыт работы педагога-наставника в рамках реализации дорожной карты по  развитию системы наставничества и работы с талантами» </vt:lpstr>
      <vt:lpstr>Презентация PowerPoint</vt:lpstr>
      <vt:lpstr>Ресурсы для педагога дополнительного образования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«Реализация требований ФГОС ОО с учетом содержания ФООП, ФАОП в ОО Новосибирской области».</dc:title>
  <dc:creator>Admin</dc:creator>
  <cp:lastModifiedBy>Admin</cp:lastModifiedBy>
  <cp:revision>6</cp:revision>
  <dcterms:created xsi:type="dcterms:W3CDTF">2024-02-09T00:53:03Z</dcterms:created>
  <dcterms:modified xsi:type="dcterms:W3CDTF">2024-02-09T02:07:22Z</dcterms:modified>
</cp:coreProperties>
</file>