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1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8" r:id="rId30"/>
    <p:sldId id="289" r:id="rId31"/>
    <p:sldId id="290" r:id="rId32"/>
    <p:sldId id="285" r:id="rId33"/>
    <p:sldId id="287" r:id="rId34"/>
    <p:sldId id="286" r:id="rId35"/>
    <p:sldId id="291" r:id="rId36"/>
    <p:sldId id="279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bank-zadaniy/" TargetMode="External"/><Relationship Id="rId2" Type="http://schemas.openxmlformats.org/officeDocument/2006/relationships/hyperlink" Target="http://www.centeroko.ru/pisa18/pisa2018_pub.htm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yadi.sk/d/CYuBPtKXFq57jA" TargetMode="External"/><Relationship Id="rId2" Type="http://schemas.openxmlformats.org/officeDocument/2006/relationships/hyperlink" Target="https://docs.google.com/spreadsheets/d/1zMcHPWZSGfJagNyAsqUqp_I4GjLQRu9PDq4Br70-DK4/edi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kiv.instrao.ru/support/demonstratsionnye-materialya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ibuch.ru/node/790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iyazyki.prosv.ru/2020/03/inoyazychnoye-obrazovaniye-sovremennyi-umk-i-funkcionalnaya-gramotnost-kak-odno-iz-vazhneyshih-lichnostnyh-kachestv-obuchayushegosya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Внедрение технологии формирования функциональной грамотности в процесс обучения русскому языку и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литературе: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организация методической работы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6357958"/>
            <a:ext cx="6400800" cy="500042"/>
          </a:xfrm>
        </p:spPr>
        <p:txBody>
          <a:bodyPr>
            <a:normAutofit/>
          </a:bodyPr>
          <a:lstStyle/>
          <a:p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6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операционные: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Constantia" pitchFamily="18" charset="0"/>
              </a:rPr>
              <a:t>качество </a:t>
            </a:r>
            <a:r>
              <a:rPr lang="ru-RU" b="1" dirty="0">
                <a:latin typeface="Constantia" pitchFamily="18" charset="0"/>
              </a:rPr>
              <a:t>и сложность текстов, в том числе учебных, которые </a:t>
            </a:r>
            <a:r>
              <a:rPr lang="ru-RU" b="1" u="sng" dirty="0">
                <a:latin typeface="Constantia" pitchFamily="18" charset="0"/>
              </a:rPr>
              <a:t>не нацелены </a:t>
            </a:r>
            <a:r>
              <a:rPr lang="ru-RU" b="1" dirty="0">
                <a:latin typeface="Constantia" pitchFamily="18" charset="0"/>
              </a:rPr>
              <a:t>ни на развитие читательских умений, ни на повышение мотивации читательской деятельности; </a:t>
            </a:r>
          </a:p>
          <a:p>
            <a:r>
              <a:rPr lang="ru-RU" b="1" u="sng" dirty="0" smtClean="0">
                <a:latin typeface="Constantia" pitchFamily="18" charset="0"/>
              </a:rPr>
              <a:t>нехватка </a:t>
            </a:r>
            <a:r>
              <a:rPr lang="ru-RU" b="1" u="sng" dirty="0">
                <a:latin typeface="Constantia" pitchFamily="18" charset="0"/>
              </a:rPr>
              <a:t>времени </a:t>
            </a:r>
            <a:r>
              <a:rPr lang="ru-RU" b="1" dirty="0">
                <a:latin typeface="Constantia" pitchFamily="18" charset="0"/>
              </a:rPr>
              <a:t>на чтение из-за перенасыщенности школьной программы; </a:t>
            </a:r>
          </a:p>
          <a:p>
            <a:r>
              <a:rPr lang="ru-RU" b="1" u="sng" dirty="0" smtClean="0">
                <a:latin typeface="Constantia" pitchFamily="18" charset="0"/>
              </a:rPr>
              <a:t>замена </a:t>
            </a:r>
            <a:r>
              <a:rPr lang="ru-RU" b="1" u="sng" dirty="0">
                <a:latin typeface="Constantia" pitchFamily="18" charset="0"/>
              </a:rPr>
              <a:t>чтения </a:t>
            </a:r>
            <a:r>
              <a:rPr lang="ru-RU" b="1" dirty="0">
                <a:latin typeface="Constantia" pitchFamily="18" charset="0"/>
              </a:rPr>
              <a:t>другими готовыми визуальными средствами извлечения информации и бесконтрольное использование компьютера и телевизора; </a:t>
            </a:r>
          </a:p>
          <a:p>
            <a:r>
              <a:rPr lang="ru-RU" b="1" u="sng" dirty="0" smtClean="0">
                <a:latin typeface="Constantia" pitchFamily="18" charset="0"/>
              </a:rPr>
              <a:t>неумение</a:t>
            </a:r>
            <a:r>
              <a:rPr lang="ru-RU" b="1" dirty="0" smtClean="0">
                <a:latin typeface="Constantia" pitchFamily="18" charset="0"/>
              </a:rPr>
              <a:t> </a:t>
            </a:r>
            <a:r>
              <a:rPr lang="ru-RU" b="1" dirty="0">
                <a:latin typeface="Constantia" pitchFamily="18" charset="0"/>
              </a:rPr>
              <a:t>подбирать литературу, учитывая познавательную задачу, возраст и жизненную ситуацию;</a:t>
            </a:r>
          </a:p>
        </p:txBody>
      </p:sp>
    </p:spTree>
    <p:extLst>
      <p:ext uri="{BB962C8B-B14F-4D97-AF65-F5344CB8AC3E}">
        <p14:creationId xmlns:p14="http://schemas.microsoft.com/office/powerpoint/2010/main" val="96335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мотивационные: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latin typeface="Constantia" pitchFamily="18" charset="0"/>
              </a:rPr>
              <a:t>отсутствие </a:t>
            </a:r>
            <a:r>
              <a:rPr lang="ru-RU" b="1" dirty="0">
                <a:latin typeface="Constantia" pitchFamily="18" charset="0"/>
              </a:rPr>
              <a:t>в семье традиции проводить время за книгой; </a:t>
            </a:r>
          </a:p>
          <a:p>
            <a:r>
              <a:rPr lang="ru-RU" b="1" dirty="0" smtClean="0">
                <a:latin typeface="Constantia" pitchFamily="18" charset="0"/>
              </a:rPr>
              <a:t>отсутствие престижности </a:t>
            </a:r>
            <a:r>
              <a:rPr lang="ru-RU" b="1" dirty="0">
                <a:latin typeface="Constantia" pitchFamily="18" charset="0"/>
              </a:rPr>
              <a:t>чтения и уважения к читающей личности в подростковой среде; </a:t>
            </a:r>
          </a:p>
          <a:p>
            <a:r>
              <a:rPr lang="ru-RU" b="1" dirty="0" smtClean="0">
                <a:latin typeface="Constantia" pitchFamily="18" charset="0"/>
              </a:rPr>
              <a:t>неразвитость </a:t>
            </a:r>
            <a:r>
              <a:rPr lang="ru-RU" b="1" dirty="0">
                <a:latin typeface="Constantia" pitchFamily="18" charset="0"/>
              </a:rPr>
              <a:t>чувства эмоционального и интеллектуального удовлетворения от понимания прочитанного, от чтения как </a:t>
            </a:r>
            <a:r>
              <a:rPr lang="ru-RU" b="1" dirty="0" err="1">
                <a:latin typeface="Constantia" pitchFamily="18" charset="0"/>
              </a:rPr>
              <a:t>смыслопорождения</a:t>
            </a:r>
            <a:r>
              <a:rPr lang="ru-RU" b="1" dirty="0">
                <a:latin typeface="Constantia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2883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Constantia" pitchFamily="18" charset="0"/>
              </a:rPr>
              <a:t>При </a:t>
            </a:r>
            <a:r>
              <a:rPr lang="ru-RU" b="1" dirty="0">
                <a:latin typeface="Constantia" pitchFamily="18" charset="0"/>
              </a:rPr>
              <a:t>переходе школьника в основную школу процесс развития читательских умений пускается на </a:t>
            </a:r>
            <a:r>
              <a:rPr lang="ru-RU" b="1" dirty="0" smtClean="0">
                <a:latin typeface="Constantia" pitchFamily="18" charset="0"/>
              </a:rPr>
              <a:t>самотёк.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39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Чтение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как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феномен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latin typeface="Constantia" pitchFamily="18" charset="0"/>
              </a:rPr>
              <a:t>читатель должен обладать определенными интеллектуальными способностями «декодирования» этих графических знаков (букв, символов), чтобы суметь воспринять и понять передаваемую информацию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  <a:p>
            <a:r>
              <a:rPr lang="ru-RU" b="1" dirty="0">
                <a:latin typeface="Constantia" pitchFamily="18" charset="0"/>
              </a:rPr>
              <a:t>понять – значит «</a:t>
            </a:r>
            <a:r>
              <a:rPr lang="ru-RU" b="1" dirty="0" err="1">
                <a:latin typeface="Constantia" pitchFamily="18" charset="0"/>
              </a:rPr>
              <a:t>овнутрить</a:t>
            </a:r>
            <a:r>
              <a:rPr lang="ru-RU" b="1" dirty="0">
                <a:latin typeface="Constantia" pitchFamily="18" charset="0"/>
              </a:rPr>
              <a:t>», </a:t>
            </a:r>
            <a:r>
              <a:rPr lang="ru-RU" b="1" dirty="0" err="1">
                <a:latin typeface="Constantia" pitchFamily="18" charset="0"/>
              </a:rPr>
              <a:t>интериоризировать</a:t>
            </a:r>
            <a:r>
              <a:rPr lang="ru-RU" b="1" dirty="0">
                <a:latin typeface="Constantia" pitchFamily="18" charset="0"/>
              </a:rPr>
              <a:t> информацию, принять как новое знание и как личностный смысл.</a:t>
            </a:r>
          </a:p>
        </p:txBody>
      </p:sp>
    </p:spTree>
    <p:extLst>
      <p:ext uri="{BB962C8B-B14F-4D97-AF65-F5344CB8AC3E}">
        <p14:creationId xmlns:p14="http://schemas.microsoft.com/office/powerpoint/2010/main" val="19738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Constantia" pitchFamily="18" charset="0"/>
              </a:rPr>
              <a:t>Интерсубъективная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 текстовая деятельность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145926"/>
            <a:ext cx="2592288" cy="1068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Смысл</a:t>
            </a:r>
          </a:p>
          <a:p>
            <a:pPr algn="ctr"/>
            <a:r>
              <a:rPr lang="ru-RU" b="1" dirty="0" smtClean="0">
                <a:latin typeface="Constantia" pitchFamily="18" charset="0"/>
              </a:rPr>
              <a:t>(смысл бытия)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3416" y="3717032"/>
            <a:ext cx="5400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Автор – текст - читатель</a:t>
            </a:r>
            <a:endParaRPr lang="ru-RU" sz="3200" b="1" dirty="0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2117360"/>
            <a:ext cx="2592288" cy="10851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Смысл</a:t>
            </a:r>
          </a:p>
          <a:p>
            <a:pPr algn="ctr"/>
            <a:r>
              <a:rPr lang="ru-RU" sz="1600" b="1" dirty="0" smtClean="0">
                <a:latin typeface="Constantia" pitchFamily="18" charset="0"/>
              </a:rPr>
              <a:t>(понимание, </a:t>
            </a:r>
            <a:r>
              <a:rPr lang="ru-RU" sz="1600" b="1" dirty="0" err="1" smtClean="0">
                <a:latin typeface="Constantia" pitchFamily="18" charset="0"/>
              </a:rPr>
              <a:t>смыслопорождение</a:t>
            </a:r>
            <a:r>
              <a:rPr lang="ru-RU" sz="1600" b="1" dirty="0" smtClean="0">
                <a:latin typeface="Constantia" pitchFamily="18" charset="0"/>
              </a:rPr>
              <a:t>)</a:t>
            </a:r>
            <a:endParaRPr lang="ru-RU" sz="1600" b="1" dirty="0">
              <a:latin typeface="Constant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760" y="5157192"/>
            <a:ext cx="8766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Передача </a:t>
            </a:r>
            <a:r>
              <a:rPr lang="ru-RU" b="1" dirty="0">
                <a:latin typeface="Constantia" pitchFamily="18" charset="0"/>
              </a:rPr>
              <a:t>некоторого знания смыслов бытия </a:t>
            </a:r>
            <a:endParaRPr lang="ru-RU" b="1" dirty="0" smtClean="0">
              <a:latin typeface="Constantia" pitchFamily="18" charset="0"/>
            </a:endParaRPr>
          </a:p>
          <a:p>
            <a:pPr algn="ctr"/>
            <a:r>
              <a:rPr lang="ru-RU" b="1" dirty="0" smtClean="0">
                <a:latin typeface="Constantia" pitchFamily="18" charset="0"/>
              </a:rPr>
              <a:t>(</a:t>
            </a:r>
            <a:r>
              <a:rPr lang="ru-RU" b="1" dirty="0">
                <a:latin typeface="Constantia" pitchFamily="18" charset="0"/>
              </a:rPr>
              <a:t>что есть добро и зло, любовь и счастье – ценности, значимости, концепты, представления, аксиомы, научные и художественные открытия).</a:t>
            </a:r>
          </a:p>
        </p:txBody>
      </p:sp>
      <p:cxnSp>
        <p:nvCxnSpPr>
          <p:cNvPr id="10" name="Прямая со стрелкой 9"/>
          <p:cNvCxnSpPr>
            <a:stCxn id="4" idx="2"/>
          </p:cNvCxnSpPr>
          <p:nvPr/>
        </p:nvCxnSpPr>
        <p:spPr>
          <a:xfrm>
            <a:off x="2627784" y="3214589"/>
            <a:ext cx="0" cy="5024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6" idx="2"/>
            <a:endCxn id="6" idx="2"/>
          </p:cNvCxnSpPr>
          <p:nvPr/>
        </p:nvCxnSpPr>
        <p:spPr>
          <a:xfrm>
            <a:off x="6516216" y="3202556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6" idx="2"/>
          </p:cNvCxnSpPr>
          <p:nvPr/>
        </p:nvCxnSpPr>
        <p:spPr>
          <a:xfrm flipV="1">
            <a:off x="6516216" y="3202556"/>
            <a:ext cx="0" cy="5144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47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Степень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адекватности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Constantia" pitchFamily="18" charset="0"/>
              </a:rPr>
              <a:t>С </a:t>
            </a:r>
            <a:r>
              <a:rPr lang="ru-RU" b="1" dirty="0">
                <a:latin typeface="Constantia" pitchFamily="18" charset="0"/>
              </a:rPr>
              <a:t>(смыслы, транслируемые </a:t>
            </a:r>
            <a:r>
              <a:rPr lang="ru-RU" b="1" dirty="0" smtClean="0">
                <a:latin typeface="Constantia" pitchFamily="18" charset="0"/>
              </a:rPr>
              <a:t>автором)</a:t>
            </a:r>
          </a:p>
          <a:p>
            <a:r>
              <a:rPr lang="ru-RU" b="1" dirty="0" smtClean="0">
                <a:latin typeface="Constantia" pitchFamily="18" charset="0"/>
              </a:rPr>
              <a:t>С</a:t>
            </a:r>
            <a:r>
              <a:rPr lang="ru-RU" b="1" dirty="0">
                <a:latin typeface="Constantia" pitchFamily="18" charset="0"/>
              </a:rPr>
              <a:t>*(смыслы, понятые читателем),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воспринимающего </a:t>
            </a:r>
            <a:r>
              <a:rPr lang="ru-RU" b="1" dirty="0">
                <a:latin typeface="Constantia" pitchFamily="18" charset="0"/>
              </a:rPr>
              <a:t>сознания.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Понимание </a:t>
            </a:r>
            <a:r>
              <a:rPr lang="ru-RU" b="1" dirty="0">
                <a:latin typeface="Constantia" pitchFamily="18" charset="0"/>
              </a:rPr>
              <a:t>– «особый тип смысловых отношений</a:t>
            </a:r>
            <a:r>
              <a:rPr lang="ru-RU" b="1" dirty="0" smtClean="0">
                <a:latin typeface="Constantia" pitchFamily="18" charset="0"/>
              </a:rPr>
              <a:t>», </a:t>
            </a:r>
            <a:r>
              <a:rPr lang="ru-RU" b="1" dirty="0">
                <a:latin typeface="Constantia" pitchFamily="18" charset="0"/>
              </a:rPr>
              <a:t>и рождается понимание только в коммуникации.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Читательская </a:t>
            </a:r>
            <a:r>
              <a:rPr lang="ru-RU" b="1" dirty="0">
                <a:latin typeface="Constantia" pitchFamily="18" charset="0"/>
              </a:rPr>
              <a:t>деятельность не только способ получения информации, но по большому счету – </a:t>
            </a:r>
            <a:r>
              <a:rPr lang="ru-RU" b="1" dirty="0" err="1" smtClean="0">
                <a:latin typeface="Constantia" pitchFamily="18" charset="0"/>
              </a:rPr>
              <a:t>смыслопорождение</a:t>
            </a:r>
            <a:r>
              <a:rPr lang="ru-RU" b="1" dirty="0" smtClean="0">
                <a:latin typeface="Constantia" pitchFamily="18" charset="0"/>
              </a:rPr>
              <a:t>.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64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Функции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>
                <a:latin typeface="Constantia" pitchFamily="18" charset="0"/>
              </a:rPr>
              <a:t>1</a:t>
            </a:r>
            <a:r>
              <a:rPr lang="ru-RU" b="1" dirty="0">
                <a:latin typeface="Constantia" pitchFamily="18" charset="0"/>
              </a:rPr>
              <a:t>. С – А – текст – Ч – </a:t>
            </a:r>
            <a:r>
              <a:rPr lang="ru-RU" b="1" dirty="0" smtClean="0">
                <a:latin typeface="Constantia" pitchFamily="18" charset="0"/>
              </a:rPr>
              <a:t>С*</a:t>
            </a:r>
          </a:p>
          <a:p>
            <a:r>
              <a:rPr lang="ru-RU" b="1" dirty="0" smtClean="0">
                <a:latin typeface="Constantia" pitchFamily="18" charset="0"/>
              </a:rPr>
              <a:t>Соотношение </a:t>
            </a:r>
            <a:r>
              <a:rPr lang="ru-RU" b="1" dirty="0">
                <a:latin typeface="Constantia" pitchFamily="18" charset="0"/>
              </a:rPr>
              <a:t>полюсов текстовой коммуникации (С и С*) демонстрирует, что чтение </a:t>
            </a:r>
            <a:r>
              <a:rPr lang="ru-RU" b="1" dirty="0" smtClean="0">
                <a:latin typeface="Constantia" pitchFamily="18" charset="0"/>
              </a:rPr>
              <a:t>позволяет</a:t>
            </a:r>
          </a:p>
          <a:p>
            <a:r>
              <a:rPr lang="ru-RU" b="1" dirty="0" smtClean="0">
                <a:latin typeface="Constantia" pitchFamily="18" charset="0"/>
              </a:rPr>
              <a:t>овладевать </a:t>
            </a:r>
            <a:r>
              <a:rPr lang="ru-RU" b="1" dirty="0">
                <a:latin typeface="Constantia" pitchFamily="18" charset="0"/>
              </a:rPr>
              <a:t>культурой предшествующих поколений и передавать её следующему поколению; </a:t>
            </a:r>
          </a:p>
          <a:p>
            <a:r>
              <a:rPr lang="ru-RU" b="1" dirty="0" smtClean="0">
                <a:latin typeface="Constantia" pitchFamily="18" charset="0"/>
              </a:rPr>
              <a:t>познавать </a:t>
            </a:r>
            <a:r>
              <a:rPr lang="ru-RU" b="1" dirty="0">
                <a:latin typeface="Constantia" pitchFamily="18" charset="0"/>
              </a:rPr>
              <a:t>и исследовать прошлый опыт, идеи, </a:t>
            </a:r>
            <a:r>
              <a:rPr lang="ru-RU" b="1" dirty="0" smtClean="0">
                <a:latin typeface="Constantia" pitchFamily="18" charset="0"/>
              </a:rPr>
              <a:t>знания;</a:t>
            </a:r>
          </a:p>
          <a:p>
            <a:r>
              <a:rPr lang="ru-RU" b="1" dirty="0" smtClean="0">
                <a:latin typeface="Constantia" pitchFamily="18" charset="0"/>
              </a:rPr>
              <a:t>вступать </a:t>
            </a:r>
            <a:r>
              <a:rPr lang="ru-RU" b="1" dirty="0">
                <a:latin typeface="Constantia" pitchFamily="18" charset="0"/>
              </a:rPr>
              <a:t>в смысловую коммуникацию с другими людьми, не встречаясь с ними: «</a:t>
            </a:r>
            <a:r>
              <a:rPr lang="ru-RU" b="1" dirty="0" err="1">
                <a:latin typeface="Constantia" pitchFamily="18" charset="0"/>
              </a:rPr>
              <a:t>нечтение</a:t>
            </a:r>
            <a:r>
              <a:rPr lang="ru-RU" b="1" dirty="0">
                <a:latin typeface="Constantia" pitchFamily="18" charset="0"/>
              </a:rPr>
              <a:t>» – это разрыв </a:t>
            </a:r>
            <a:r>
              <a:rPr lang="ru-RU" b="1" dirty="0" err="1">
                <a:latin typeface="Constantia" pitchFamily="18" charset="0"/>
              </a:rPr>
              <a:t>поколенческих</a:t>
            </a:r>
            <a:r>
              <a:rPr lang="ru-RU" b="1" dirty="0">
                <a:latin typeface="Constantia" pitchFamily="18" charset="0"/>
              </a:rPr>
              <a:t> и интеллектуальных связей.</a:t>
            </a:r>
          </a:p>
        </p:txBody>
      </p:sp>
    </p:spTree>
    <p:extLst>
      <p:ext uri="{BB962C8B-B14F-4D97-AF65-F5344CB8AC3E}">
        <p14:creationId xmlns:p14="http://schemas.microsoft.com/office/powerpoint/2010/main" val="3407248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Функции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Constantia" pitchFamily="18" charset="0"/>
              </a:rPr>
              <a:t>С </a:t>
            </a:r>
            <a:r>
              <a:rPr lang="ru-RU" b="1" dirty="0">
                <a:latin typeface="Constantia" pitchFamily="18" charset="0"/>
              </a:rPr>
              <a:t>– А – текст – Ч – </a:t>
            </a:r>
            <a:r>
              <a:rPr lang="ru-RU" b="1" dirty="0" smtClean="0">
                <a:latin typeface="Constantia" pitchFamily="18" charset="0"/>
              </a:rPr>
              <a:t>С*</a:t>
            </a:r>
          </a:p>
          <a:p>
            <a:r>
              <a:rPr lang="ru-RU" b="1" dirty="0" smtClean="0">
                <a:latin typeface="Constantia" pitchFamily="18" charset="0"/>
              </a:rPr>
              <a:t>Линия </a:t>
            </a:r>
            <a:r>
              <a:rPr lang="ru-RU" b="1" dirty="0">
                <a:latin typeface="Constantia" pitchFamily="18" charset="0"/>
              </a:rPr>
              <a:t>«текст – читатель»: чтение развивает мышление и память, т. к. </a:t>
            </a:r>
            <a:r>
              <a:rPr lang="ru-RU" b="1" dirty="0" smtClean="0">
                <a:latin typeface="Constantia" pitchFamily="18" charset="0"/>
              </a:rPr>
              <a:t>требует</a:t>
            </a:r>
          </a:p>
          <a:p>
            <a:r>
              <a:rPr lang="ru-RU" b="1" dirty="0" smtClean="0">
                <a:latin typeface="Constantia" pitchFamily="18" charset="0"/>
              </a:rPr>
              <a:t>интеллектуального </a:t>
            </a:r>
            <a:r>
              <a:rPr lang="ru-RU" b="1" dirty="0">
                <a:latin typeface="Constantia" pitchFamily="18" charset="0"/>
              </a:rPr>
              <a:t>напряжения и сосредоточенности; </a:t>
            </a:r>
          </a:p>
          <a:p>
            <a:r>
              <a:rPr lang="ru-RU" b="1" dirty="0" smtClean="0">
                <a:latin typeface="Constantia" pitchFamily="18" charset="0"/>
              </a:rPr>
              <a:t>способности </a:t>
            </a:r>
            <a:r>
              <a:rPr lang="ru-RU" b="1" dirty="0">
                <a:latin typeface="Constantia" pitchFamily="18" charset="0"/>
              </a:rPr>
              <a:t>длительно удерживать информацию (от начала до конца книги</a:t>
            </a:r>
            <a:r>
              <a:rPr lang="ru-RU" b="1" dirty="0" smtClean="0">
                <a:latin typeface="Constantia" pitchFamily="18" charset="0"/>
              </a:rPr>
              <a:t>);</a:t>
            </a:r>
          </a:p>
          <a:p>
            <a:r>
              <a:rPr lang="ru-RU" b="1" dirty="0" smtClean="0">
                <a:latin typeface="Constantia" pitchFamily="18" charset="0"/>
              </a:rPr>
              <a:t>работы </a:t>
            </a:r>
            <a:r>
              <a:rPr lang="ru-RU" b="1" dirty="0">
                <a:latin typeface="Constantia" pitchFamily="18" charset="0"/>
              </a:rPr>
              <a:t>воображения (дешифровать буквенные знаки в образы, мысли, идеи, концепции).</a:t>
            </a:r>
          </a:p>
        </p:txBody>
      </p:sp>
    </p:spTree>
    <p:extLst>
      <p:ext uri="{BB962C8B-B14F-4D97-AF65-F5344CB8AC3E}">
        <p14:creationId xmlns:p14="http://schemas.microsoft.com/office/powerpoint/2010/main" val="3888250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Функции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Constantia" pitchFamily="18" charset="0"/>
              </a:rPr>
              <a:t>С </a:t>
            </a:r>
            <a:r>
              <a:rPr lang="ru-RU" b="1" dirty="0">
                <a:latin typeface="Constantia" pitchFamily="18" charset="0"/>
              </a:rPr>
              <a:t>– А – текст – Ч – С*… – Автор\Читатель – новый текст – </a:t>
            </a:r>
            <a:r>
              <a:rPr lang="ru-RU" b="1" dirty="0" smtClean="0">
                <a:latin typeface="Constantia" pitchFamily="18" charset="0"/>
              </a:rPr>
              <a:t>...</a:t>
            </a:r>
          </a:p>
          <a:p>
            <a:r>
              <a:rPr lang="ru-RU" b="1" dirty="0">
                <a:latin typeface="Constantia" pitchFamily="18" charset="0"/>
              </a:rPr>
              <a:t>Чтение позволяет извлекать и передавать смыслы текстов, интерпретируя понятие и создавая следующий новый текст.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«</a:t>
            </a:r>
            <a:r>
              <a:rPr lang="ru-RU" b="1" dirty="0">
                <a:latin typeface="Constantia" pitchFamily="18" charset="0"/>
              </a:rPr>
              <a:t>На «вдохе» чтение «втягивает в себя культуру», обретая тем самым содержание и предмет для творчества.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На </a:t>
            </a:r>
            <a:r>
              <a:rPr lang="ru-RU" b="1" dirty="0">
                <a:latin typeface="Constantia" pitchFamily="18" charset="0"/>
              </a:rPr>
              <a:t>«выдохе» культура воспроизводится, давая социуму культурную форму и дееспособность»</a:t>
            </a:r>
          </a:p>
        </p:txBody>
      </p:sp>
    </p:spTree>
    <p:extLst>
      <p:ext uri="{BB962C8B-B14F-4D97-AF65-F5344CB8AC3E}">
        <p14:creationId xmlns:p14="http://schemas.microsoft.com/office/powerpoint/2010/main" val="763262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Constantia" pitchFamily="18" charset="0"/>
              </a:rPr>
              <a:t>Аспекты и задачи смыслового чтения (по А. А. Леонтьеву)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Constantia" pitchFamily="18" charset="0"/>
              </a:rPr>
              <a:t>«</a:t>
            </a:r>
            <a:r>
              <a:rPr lang="ru-RU" b="1" dirty="0">
                <a:latin typeface="Constantia" pitchFamily="18" charset="0"/>
              </a:rPr>
              <a:t>восприятие</a:t>
            </a:r>
            <a:r>
              <a:rPr lang="ru-RU" dirty="0">
                <a:latin typeface="Constantia" pitchFamily="18" charset="0"/>
              </a:rPr>
              <a:t> графически оформленной текстовой </a:t>
            </a:r>
            <a:r>
              <a:rPr lang="ru-RU" dirty="0" smtClean="0">
                <a:latin typeface="Constantia" pitchFamily="18" charset="0"/>
              </a:rPr>
              <a:t>информации и </a:t>
            </a:r>
            <a:r>
              <a:rPr lang="ru-RU" dirty="0">
                <a:latin typeface="Constantia" pitchFamily="18" charset="0"/>
              </a:rPr>
              <a:t>её переработка </a:t>
            </a:r>
            <a:r>
              <a:rPr lang="ru-RU" b="1" dirty="0">
                <a:latin typeface="Constantia" pitchFamily="18" charset="0"/>
              </a:rPr>
              <a:t>в личностно-смысловые </a:t>
            </a:r>
            <a:r>
              <a:rPr lang="ru-RU" b="1" dirty="0" smtClean="0">
                <a:latin typeface="Constantia" pitchFamily="18" charset="0"/>
              </a:rPr>
              <a:t>установки </a:t>
            </a:r>
            <a:r>
              <a:rPr lang="ru-RU" dirty="0">
                <a:latin typeface="Constantia" pitchFamily="18" charset="0"/>
              </a:rPr>
              <a:t>в соответствии </a:t>
            </a:r>
            <a:r>
              <a:rPr lang="ru-RU" dirty="0" smtClean="0">
                <a:latin typeface="Constantia" pitchFamily="18" charset="0"/>
              </a:rPr>
              <a:t>с </a:t>
            </a:r>
            <a:r>
              <a:rPr lang="ru-RU" b="1" dirty="0" smtClean="0">
                <a:latin typeface="Constantia" pitchFamily="18" charset="0"/>
              </a:rPr>
              <a:t>коммуникативно-познавательной </a:t>
            </a:r>
            <a:r>
              <a:rPr lang="ru-RU" b="1" dirty="0">
                <a:latin typeface="Constantia" pitchFamily="18" charset="0"/>
              </a:rPr>
              <a:t>задачей</a:t>
            </a:r>
            <a:r>
              <a:rPr lang="ru-RU" dirty="0">
                <a:latin typeface="Constantia" pitchFamily="18" charset="0"/>
              </a:rPr>
              <a:t>»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499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Результат качества чтения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Constantia" pitchFamily="18" charset="0"/>
              </a:rPr>
              <a:t>измеряется </a:t>
            </a:r>
            <a:r>
              <a:rPr lang="ru-RU" b="1" dirty="0">
                <a:latin typeface="Constantia" pitchFamily="18" charset="0"/>
              </a:rPr>
              <a:t>мониторинговым инструментарием «Исследование качества чтения и понимания текста» (</a:t>
            </a:r>
            <a:r>
              <a:rPr lang="ru-RU" b="1" dirty="0" err="1">
                <a:latin typeface="Constantia" pitchFamily="18" charset="0"/>
              </a:rPr>
              <a:t>Progress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b="1" dirty="0" err="1">
                <a:latin typeface="Constantia" pitchFamily="18" charset="0"/>
              </a:rPr>
              <a:t>in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b="1" dirty="0" err="1">
                <a:latin typeface="Constantia" pitchFamily="18" charset="0"/>
              </a:rPr>
              <a:t>International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b="1" dirty="0" err="1">
                <a:latin typeface="Constantia" pitchFamily="18" charset="0"/>
              </a:rPr>
              <a:t>Reading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b="1" dirty="0" err="1">
                <a:latin typeface="Constantia" pitchFamily="18" charset="0"/>
              </a:rPr>
              <a:t>Literacy</a:t>
            </a:r>
            <a:r>
              <a:rPr lang="ru-RU" b="1" dirty="0">
                <a:latin typeface="Constantia" pitchFamily="18" charset="0"/>
              </a:rPr>
              <a:t> </a:t>
            </a:r>
            <a:r>
              <a:rPr lang="ru-RU" b="1" dirty="0" err="1">
                <a:latin typeface="Constantia" pitchFamily="18" charset="0"/>
              </a:rPr>
              <a:t>Study</a:t>
            </a:r>
            <a:r>
              <a:rPr lang="ru-RU" b="1" dirty="0">
                <a:latin typeface="Constantia" pitchFamily="18" charset="0"/>
              </a:rPr>
              <a:t>, сокращённо PIRLS), которое проводится раз в 5 лет среди учеников, заканчивающих обучение в начальной школе.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По </a:t>
            </a:r>
            <a:r>
              <a:rPr lang="ru-RU" b="1" dirty="0">
                <a:latin typeface="Constantia" pitchFamily="18" charset="0"/>
              </a:rPr>
              <a:t>результатам PIRLS–2011 наши четвероклассники занимали 2 место в мире по уровню </a:t>
            </a:r>
            <a:r>
              <a:rPr lang="ru-RU" b="1" dirty="0" err="1">
                <a:latin typeface="Constantia" pitchFamily="18" charset="0"/>
              </a:rPr>
              <a:t>сформированности</a:t>
            </a:r>
            <a:r>
              <a:rPr lang="ru-RU" b="1" dirty="0">
                <a:latin typeface="Constantia" pitchFamily="18" charset="0"/>
              </a:rPr>
              <a:t> читательских умений, а по результатам PIRLS–2016 российские школьники, заканчивающие начальную ступень обучения, – лучшие читатели среди 50 стран мира!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(</a:t>
            </a:r>
            <a:r>
              <a:rPr lang="ru-RU" b="1" dirty="0">
                <a:latin typeface="Constantia" pitchFamily="18" charset="0"/>
              </a:rPr>
              <a:t>результаты PIRLS–2016 на сайте Центра оценки качества </a:t>
            </a:r>
            <a:r>
              <a:rPr lang="ru-RU" b="1" dirty="0" smtClean="0">
                <a:latin typeface="Constantia" pitchFamily="18" charset="0"/>
              </a:rPr>
              <a:t>образования).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99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nstantia" pitchFamily="18" charset="0"/>
              </a:rPr>
              <a:t>Структура и педагогические задачи смыслового чтения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Constantia" pitchFamily="18" charset="0"/>
              </a:rPr>
              <a:t>Эта </a:t>
            </a:r>
            <a:r>
              <a:rPr lang="ru-RU" b="1" dirty="0">
                <a:latin typeface="Constantia" pitchFamily="18" charset="0"/>
              </a:rPr>
              <a:t>таблица стала своеобразной матрицей для проектирования последовательности развития читательских умений школьников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  <a:p>
            <a:r>
              <a:rPr lang="ru-RU" b="1" dirty="0" smtClean="0">
                <a:latin typeface="Constantia" pitchFamily="18" charset="0"/>
              </a:rPr>
              <a:t>Хочу</a:t>
            </a:r>
          </a:p>
          <a:p>
            <a:r>
              <a:rPr lang="ru-RU" b="1" dirty="0" smtClean="0">
                <a:latin typeface="Constantia" pitchFamily="18" charset="0"/>
              </a:rPr>
              <a:t>Могу</a:t>
            </a:r>
          </a:p>
          <a:p>
            <a:r>
              <a:rPr lang="ru-RU" b="1" dirty="0" smtClean="0">
                <a:latin typeface="Constantia" pitchFamily="18" charset="0"/>
              </a:rPr>
              <a:t>Надо</a:t>
            </a: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109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>
                <a:latin typeface="Constantia" pitchFamily="18" charset="0"/>
              </a:rPr>
              <a:t>Анализ тестирования характеристики </a:t>
            </a:r>
            <a:r>
              <a:rPr lang="ru-RU" b="1" dirty="0" smtClean="0">
                <a:latin typeface="Constantia" pitchFamily="18" charset="0"/>
              </a:rPr>
              <a:t>читателя</a:t>
            </a:r>
          </a:p>
          <a:p>
            <a:r>
              <a:rPr lang="ru-RU" b="1" dirty="0">
                <a:latin typeface="Constantia" pitchFamily="18" charset="0"/>
              </a:rPr>
              <a:t>Трёхфазовая структура читательской </a:t>
            </a:r>
            <a:r>
              <a:rPr lang="ru-RU" b="1" dirty="0" smtClean="0">
                <a:latin typeface="Constantia" pitchFamily="18" charset="0"/>
              </a:rPr>
              <a:t>деятельности</a:t>
            </a:r>
          </a:p>
          <a:p>
            <a:r>
              <a:rPr lang="ru-RU" b="1" dirty="0">
                <a:latin typeface="Constantia" pitchFamily="18" charset="0"/>
              </a:rPr>
              <a:t>Организация читательской </a:t>
            </a:r>
            <a:r>
              <a:rPr lang="ru-RU" b="1" dirty="0" smtClean="0">
                <a:latin typeface="Constantia" pitchFamily="18" charset="0"/>
              </a:rPr>
              <a:t>деятельности</a:t>
            </a:r>
          </a:p>
          <a:p>
            <a:r>
              <a:rPr lang="ru-RU" b="1" dirty="0">
                <a:latin typeface="Constantia" pitchFamily="18" charset="0"/>
              </a:rPr>
              <a:t>Стратегии и приёмы организации читательской деятельности при работе с </a:t>
            </a:r>
            <a:r>
              <a:rPr lang="ru-RU" b="1" dirty="0" smtClean="0">
                <a:latin typeface="Constantia" pitchFamily="18" charset="0"/>
              </a:rPr>
              <a:t>текстом</a:t>
            </a:r>
          </a:p>
          <a:p>
            <a:r>
              <a:rPr lang="ru-RU" b="1" dirty="0">
                <a:latin typeface="Constantia" pitchFamily="18" charset="0"/>
              </a:rPr>
              <a:t>Работа с текстом на основе таксономии </a:t>
            </a:r>
            <a:r>
              <a:rPr lang="ru-RU" b="1" dirty="0" err="1">
                <a:latin typeface="Constantia" pitchFamily="18" charset="0"/>
              </a:rPr>
              <a:t>Блума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807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А может быть, педагогу следует начать с себя?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И</a:t>
            </a:r>
            <a:r>
              <a:rPr lang="ru-RU" b="1" dirty="0" smtClean="0">
                <a:latin typeface="Constantia" pitchFamily="18" charset="0"/>
              </a:rPr>
              <a:t>сследование </a:t>
            </a:r>
            <a:r>
              <a:rPr lang="ru-RU" b="1" dirty="0">
                <a:latin typeface="Constantia" pitchFamily="18" charset="0"/>
              </a:rPr>
              <a:t>самоопределения учителем себя как </a:t>
            </a:r>
            <a:r>
              <a:rPr lang="ru-RU" b="1" dirty="0" smtClean="0">
                <a:latin typeface="Constantia" pitchFamily="18" charset="0"/>
              </a:rPr>
              <a:t>читателя?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979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336704"/>
          </a:xfrm>
        </p:spPr>
        <p:txBody>
          <a:bodyPr>
            <a:normAutofit lnSpcReduction="10000"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ФГ – это способность и готовность учащихся </a:t>
            </a:r>
            <a:r>
              <a:rPr lang="ru-RU" b="1" i="1" u="sng" dirty="0">
                <a:solidFill>
                  <a:srgbClr val="002060"/>
                </a:solidFill>
                <a:latin typeface="Constantia" pitchFamily="18" charset="0"/>
              </a:rPr>
              <a:t>применять, развивать, преобразовывать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 наличные знания и умения для решения широкого круга задач, возникающих </a:t>
            </a:r>
            <a:r>
              <a:rPr lang="ru-RU" b="1" i="1" u="sng" dirty="0">
                <a:solidFill>
                  <a:srgbClr val="002060"/>
                </a:solidFill>
                <a:latin typeface="Constantia" pitchFamily="18" charset="0"/>
              </a:rPr>
              <a:t>в нестандартных 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условиях, разных </a:t>
            </a:r>
            <a:r>
              <a:rPr lang="ru-RU" b="1" i="1" u="sng" dirty="0">
                <a:solidFill>
                  <a:srgbClr val="002060"/>
                </a:solidFill>
                <a:latin typeface="Constantia" pitchFamily="18" charset="0"/>
              </a:rPr>
              <a:t>социокультурных контекстах 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(в том числе в общении, социальных отношениях, в новой для себя среде, в условиях необходимости преобразования предметного материала, способов, целей), </a:t>
            </a:r>
            <a:r>
              <a:rPr lang="ru-RU" b="1" i="1" u="sng" dirty="0">
                <a:solidFill>
                  <a:srgbClr val="002060"/>
                </a:solidFill>
                <a:latin typeface="Constantia" pitchFamily="18" charset="0"/>
              </a:rPr>
              <a:t>в жизненных ситуациях 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и в заданиях, </a:t>
            </a:r>
            <a:r>
              <a:rPr lang="ru-RU" b="1" i="1" u="sng" dirty="0">
                <a:solidFill>
                  <a:srgbClr val="002060"/>
                </a:solidFill>
                <a:latin typeface="Constantia" pitchFamily="18" charset="0"/>
              </a:rPr>
              <a:t>приближенных к жизненным </a:t>
            </a:r>
            <a:r>
              <a:rPr lang="ru-RU" b="1" i="1" dirty="0">
                <a:solidFill>
                  <a:srgbClr val="002060"/>
                </a:solidFill>
                <a:latin typeface="Constantia" pitchFamily="18" charset="0"/>
              </a:rPr>
              <a:t>условиям.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0312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6421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onstantia" pitchFamily="18" charset="0"/>
              </a:rPr>
              <a:t>Компоненты ФГ </a:t>
            </a:r>
            <a:r>
              <a:rPr lang="ru-RU" sz="3600" b="1" i="1" dirty="0">
                <a:solidFill>
                  <a:schemeClr val="tx2"/>
                </a:solidFill>
                <a:latin typeface="Constantia" pitchFamily="18" charset="0"/>
              </a:rPr>
              <a:t>и их соотнесённость с содержанием обучения русскому языку и литературе</a:t>
            </a:r>
            <a:endParaRPr lang="ru-RU" sz="3600" b="1" dirty="0">
              <a:solidFill>
                <a:schemeClr val="tx2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132856"/>
            <a:ext cx="9036496" cy="453650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nstantia" pitchFamily="18" charset="0"/>
              </a:rPr>
              <a:t>читательская грамотность</a:t>
            </a:r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развитие </a:t>
            </a:r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креативности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Constantia" pitchFamily="18" charset="0"/>
              </a:rPr>
              <a:t>глобальные </a:t>
            </a:r>
            <a:r>
              <a:rPr lang="ru-RU" b="1" i="1" dirty="0">
                <a:solidFill>
                  <a:srgbClr val="C00000"/>
                </a:solidFill>
                <a:latin typeface="Constantia" pitchFamily="18" charset="0"/>
              </a:rPr>
              <a:t>компетенции </a:t>
            </a:r>
          </a:p>
          <a:p>
            <a:r>
              <a:rPr lang="ru-RU" b="1" dirty="0">
                <a:solidFill>
                  <a:srgbClr val="00B050"/>
                </a:solidFill>
                <a:latin typeface="Constantia" pitchFamily="18" charset="0"/>
              </a:rPr>
              <a:t>финансовая грамотность</a:t>
            </a:r>
          </a:p>
          <a:p>
            <a:r>
              <a:rPr lang="ru-RU" b="1" i="1" dirty="0" smtClean="0">
                <a:latin typeface="Constantia" pitchFamily="18" charset="0"/>
              </a:rPr>
              <a:t>математическая грамотность</a:t>
            </a:r>
            <a:endParaRPr lang="ru-RU" b="1" i="1" dirty="0">
              <a:latin typeface="Constantia" pitchFamily="18" charset="0"/>
            </a:endParaRPr>
          </a:p>
          <a:p>
            <a:r>
              <a:rPr lang="ru-RU" b="1" i="1" dirty="0" smtClean="0">
                <a:latin typeface="Constantia" pitchFamily="18" charset="0"/>
              </a:rPr>
              <a:t>естественнонаучная грамотность</a:t>
            </a:r>
          </a:p>
          <a:p>
            <a:endParaRPr lang="ru-RU" b="1" i="1" dirty="0">
              <a:latin typeface="Constantia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rgbClr val="00B0F0"/>
                </a:solidFill>
                <a:latin typeface="Constantia" pitchFamily="18" charset="0"/>
              </a:rPr>
              <a:t>   ИНТЕГРАТИВНОСТЬ КОМПОНЕНТОВ   ГРАМОТНОСТИ</a:t>
            </a:r>
            <a:endParaRPr lang="ru-RU" b="1" i="1" dirty="0">
              <a:solidFill>
                <a:srgbClr val="00B0F0"/>
              </a:solidFill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8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Глобальные компетенции </a:t>
            </a:r>
            <a:b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(с 2018 г. включены в диагностику </a:t>
            </a:r>
            <a:r>
              <a:rPr lang="en-US" sz="3600" b="1" dirty="0" smtClean="0">
                <a:solidFill>
                  <a:srgbClr val="C00000"/>
                </a:solidFill>
                <a:latin typeface="Constantia" pitchFamily="18" charset="0"/>
              </a:rPr>
              <a:t>PISA)</a:t>
            </a:r>
            <a:endParaRPr lang="ru-RU" sz="36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4116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Constantia" pitchFamily="18" charset="0"/>
              </a:rPr>
              <a:t>знание </a:t>
            </a:r>
            <a:r>
              <a:rPr lang="ru-RU" b="1" dirty="0">
                <a:latin typeface="Constantia" pitchFamily="18" charset="0"/>
              </a:rPr>
              <a:t>о наиболее значимых глобальных проблемах;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понимание </a:t>
            </a:r>
            <a:r>
              <a:rPr lang="ru-RU" b="1" dirty="0">
                <a:latin typeface="Constantia" pitchFamily="18" charset="0"/>
              </a:rPr>
              <a:t>взаимосвязей между </a:t>
            </a:r>
            <a:r>
              <a:rPr lang="ru-RU" b="1" dirty="0" smtClean="0">
                <a:latin typeface="Constantia" pitchFamily="18" charset="0"/>
              </a:rPr>
              <a:t>разными глобальными </a:t>
            </a:r>
            <a:r>
              <a:rPr lang="ru-RU" b="1" dirty="0">
                <a:latin typeface="Constantia" pitchFamily="18" charset="0"/>
              </a:rPr>
              <a:t>проблемами, </a:t>
            </a:r>
            <a:r>
              <a:rPr lang="ru-RU" b="1" dirty="0" smtClean="0">
                <a:latin typeface="Constantia" pitchFamily="18" charset="0"/>
              </a:rPr>
              <a:t>понимание влияния </a:t>
            </a:r>
            <a:r>
              <a:rPr lang="ru-RU" b="1" dirty="0">
                <a:latin typeface="Constantia" pitchFamily="18" charset="0"/>
              </a:rPr>
              <a:t>глобальных проблем на локальные </a:t>
            </a:r>
            <a:r>
              <a:rPr lang="ru-RU" b="1" dirty="0" smtClean="0">
                <a:latin typeface="Constantia" pitchFamily="18" charset="0"/>
              </a:rPr>
              <a:t>тенденции; </a:t>
            </a:r>
          </a:p>
          <a:p>
            <a:r>
              <a:rPr lang="ru-RU" b="1" dirty="0" smtClean="0">
                <a:latin typeface="Constantia" pitchFamily="18" charset="0"/>
              </a:rPr>
              <a:t>понимание проблем межкультурного взаимодействия (сходства </a:t>
            </a:r>
            <a:r>
              <a:rPr lang="ru-RU" b="1" dirty="0">
                <a:latin typeface="Constantia" pitchFamily="18" charset="0"/>
              </a:rPr>
              <a:t>и различий разных </a:t>
            </a:r>
            <a:r>
              <a:rPr lang="ru-RU" b="1" dirty="0" smtClean="0">
                <a:latin typeface="Constantia" pitchFamily="18" charset="0"/>
              </a:rPr>
              <a:t>культур);</a:t>
            </a:r>
          </a:p>
          <a:p>
            <a:r>
              <a:rPr lang="ru-RU" b="1" dirty="0">
                <a:latin typeface="Constantia" pitchFamily="18" charset="0"/>
              </a:rPr>
              <a:t>осознание </a:t>
            </a:r>
            <a:r>
              <a:rPr lang="ru-RU" b="1" dirty="0" smtClean="0">
                <a:latin typeface="Constantia" pitchFamily="18" charset="0"/>
              </a:rPr>
              <a:t>проблемы взаимопонимания, </a:t>
            </a:r>
            <a:r>
              <a:rPr lang="ru-RU" b="1" dirty="0">
                <a:latin typeface="Constantia" pitchFamily="18" charset="0"/>
              </a:rPr>
              <a:t>факторов, влияющих на выбор той или иной </a:t>
            </a:r>
            <a:r>
              <a:rPr lang="ru-RU" b="1" dirty="0" smtClean="0">
                <a:latin typeface="Constantia" pitchFamily="18" charset="0"/>
              </a:rPr>
              <a:t>позиции;  понимание </a:t>
            </a:r>
            <a:r>
              <a:rPr lang="ru-RU" b="1" dirty="0">
                <a:latin typeface="Constantia" pitchFamily="18" charset="0"/>
              </a:rPr>
              <a:t>иной точки зрения, </a:t>
            </a:r>
            <a:r>
              <a:rPr lang="ru-RU" b="1" dirty="0" smtClean="0">
                <a:latin typeface="Constantia" pitchFamily="18" charset="0"/>
              </a:rPr>
              <a:t>умение самоопределяться и взаимодействовать с ней. 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1974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Проблема </a:t>
            </a:r>
            <a:r>
              <a:rPr lang="ru-RU" sz="3200" b="1" dirty="0">
                <a:solidFill>
                  <a:srgbClr val="C00000"/>
                </a:solidFill>
                <a:latin typeface="Constantia" pitchFamily="18" charset="0"/>
              </a:rPr>
              <a:t>формирования </a:t>
            </a:r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ФГ: </a:t>
            </a:r>
            <a:b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onstantia" pitchFamily="18" charset="0"/>
              </a:rPr>
              <a:t>обучение </a:t>
            </a:r>
            <a:r>
              <a:rPr lang="ru-RU" sz="3200" b="1" dirty="0">
                <a:solidFill>
                  <a:srgbClr val="C00000"/>
                </a:solidFill>
                <a:latin typeface="Constantia" pitchFamily="18" charset="0"/>
              </a:rPr>
              <a:t>русскому языку и литературе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latin typeface="Constantia" pitchFamily="18" charset="0"/>
              </a:rPr>
              <a:t>Чему противопоставлена функциональная грамотность и в каких действиях учащихся она проявляется</a:t>
            </a:r>
            <a:r>
              <a:rPr lang="ru-RU" b="1" i="1" dirty="0" smtClean="0">
                <a:latin typeface="Constantia" pitchFamily="18" charset="0"/>
              </a:rPr>
              <a:t>?</a:t>
            </a:r>
          </a:p>
          <a:p>
            <a:r>
              <a:rPr lang="ru-RU" b="1" i="1" dirty="0">
                <a:latin typeface="Constantia" pitchFamily="18" charset="0"/>
              </a:rPr>
              <a:t>А</a:t>
            </a:r>
            <a:r>
              <a:rPr lang="ru-RU" b="1" i="1" dirty="0" smtClean="0">
                <a:latin typeface="Constantia" pitchFamily="18" charset="0"/>
              </a:rPr>
              <a:t>ктуальность </a:t>
            </a:r>
            <a:r>
              <a:rPr lang="ru-RU" b="1" i="1" dirty="0">
                <a:latin typeface="Constantia" pitchFamily="18" charset="0"/>
              </a:rPr>
              <a:t>проблемы развития ФГ </a:t>
            </a:r>
            <a:endParaRPr lang="ru-RU" b="1" dirty="0">
              <a:latin typeface="Constantia" pitchFamily="18" charset="0"/>
            </a:endParaRPr>
          </a:p>
          <a:p>
            <a:r>
              <a:rPr lang="ru-RU" b="1" i="1" dirty="0">
                <a:latin typeface="Constantia" pitchFamily="18" charset="0"/>
              </a:rPr>
              <a:t>Критерии </a:t>
            </a:r>
            <a:r>
              <a:rPr lang="ru-RU" b="1" i="1" dirty="0" err="1">
                <a:latin typeface="Constantia" pitchFamily="18" charset="0"/>
              </a:rPr>
              <a:t>сформированности</a:t>
            </a:r>
            <a:r>
              <a:rPr lang="ru-RU" b="1" i="1" dirty="0">
                <a:latin typeface="Constantia" pitchFamily="18" charset="0"/>
              </a:rPr>
              <a:t> </a:t>
            </a:r>
            <a:r>
              <a:rPr lang="ru-RU" b="1" i="1" dirty="0" smtClean="0">
                <a:latin typeface="Constantia" pitchFamily="18" charset="0"/>
              </a:rPr>
              <a:t>ФГ</a:t>
            </a:r>
            <a:r>
              <a:rPr lang="ru-RU" b="1" i="1" dirty="0">
                <a:latin typeface="Constantia" pitchFamily="18" charset="0"/>
              </a:rPr>
              <a:t>: от мотива к поступку (русский язык)</a:t>
            </a:r>
            <a:endParaRPr lang="ru-RU" b="1" dirty="0">
              <a:latin typeface="Constantia" pitchFamily="18" charset="0"/>
            </a:endParaRP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68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94" y="0"/>
            <a:ext cx="9079110" cy="2060848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Constantia" pitchFamily="18" charset="0"/>
              </a:rPr>
              <a:t>Чему противопоставлена функциональная грамотность?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009774"/>
            <a:ext cx="9036496" cy="48482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i="1" u="sng" dirty="0" smtClean="0">
                <a:latin typeface="Constantia" pitchFamily="18" charset="0"/>
              </a:rPr>
              <a:t>Грамотность,</a:t>
            </a:r>
            <a:r>
              <a:rPr lang="ru-RU" b="1" i="1" dirty="0" smtClean="0">
                <a:latin typeface="Constantia" pitchFamily="18" charset="0"/>
              </a:rPr>
              <a:t> проявляющаяся в учебных ситуациях (обусловленная учебным заданием, внешним локусом контроля)</a:t>
            </a:r>
          </a:p>
          <a:p>
            <a:r>
              <a:rPr lang="ru-RU" b="1" i="1" u="sng" dirty="0" smtClean="0">
                <a:latin typeface="Constantia" pitchFamily="18" charset="0"/>
              </a:rPr>
              <a:t>Функциональная грамотность</a:t>
            </a:r>
            <a:r>
              <a:rPr lang="ru-RU" b="1" i="1" dirty="0" smtClean="0">
                <a:latin typeface="Constantia" pitchFamily="18" charset="0"/>
              </a:rPr>
              <a:t>: речевой поступок в социокультурных условиях; перенос навыков в свободную речевую деятельность с её смыслами, мотивами, нестандартными условиями; преобразование знаний, </a:t>
            </a:r>
            <a:r>
              <a:rPr lang="ru-RU" b="1" i="1" dirty="0">
                <a:latin typeface="Constantia" pitchFamily="18" charset="0"/>
              </a:rPr>
              <a:t>умений </a:t>
            </a:r>
            <a:r>
              <a:rPr lang="ru-RU" b="1" i="1" dirty="0" smtClean="0">
                <a:latin typeface="Constantia" pitchFamily="18" charset="0"/>
              </a:rPr>
              <a:t>в новых ситуациях, особенно в ситуации естественного письма </a:t>
            </a:r>
            <a:endParaRPr lang="ru-RU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92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Установка на функциональную грамотность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sz="4000" b="1" dirty="0" smtClean="0">
                <a:latin typeface="Constantia" pitchFamily="18" charset="0"/>
              </a:rPr>
              <a:t>Проблемное поле: ученик (и выпускник) теряет грамотность после летних каникул. Сохранность – около 25%</a:t>
            </a:r>
          </a:p>
          <a:p>
            <a:r>
              <a:rPr lang="ru-RU" sz="4000" b="1" dirty="0" smtClean="0">
                <a:latin typeface="Constantia" pitchFamily="18" charset="0"/>
              </a:rPr>
              <a:t>Причина: оторванность изучения правил письма от реальных речевых практик </a:t>
            </a:r>
            <a:r>
              <a:rPr lang="ru-RU" sz="4000" b="1" dirty="0" err="1" smtClean="0">
                <a:latin typeface="Constantia" pitchFamily="18" charset="0"/>
              </a:rPr>
              <a:t>смыслообразования</a:t>
            </a:r>
            <a:r>
              <a:rPr lang="ru-RU" sz="4000" b="1" dirty="0" smtClean="0">
                <a:latin typeface="Constantia" pitchFamily="18" charset="0"/>
              </a:rPr>
              <a:t> и </a:t>
            </a:r>
            <a:r>
              <a:rPr lang="ru-RU" sz="4000" b="1" dirty="0" err="1" smtClean="0">
                <a:latin typeface="Constantia" pitchFamily="18" charset="0"/>
              </a:rPr>
              <a:t>речетворчества</a:t>
            </a:r>
            <a:r>
              <a:rPr lang="ru-RU" sz="4000" b="1" dirty="0" smtClean="0">
                <a:latin typeface="Constantia" pitchFamily="18" charset="0"/>
              </a:rPr>
              <a:t>   </a:t>
            </a:r>
            <a:endParaRPr lang="ru-RU" sz="40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98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Критерии </a:t>
            </a:r>
            <a:r>
              <a:rPr lang="ru-RU" b="1" dirty="0" err="1" smtClean="0">
                <a:solidFill>
                  <a:srgbClr val="FFFF00"/>
                </a:solidFill>
                <a:latin typeface="Constantia" pitchFamily="18" charset="0"/>
              </a:rPr>
              <a:t>сформированности</a:t>
            </a:r>
            <a:r>
              <a:rPr lang="ru-RU" b="1" dirty="0" smtClean="0">
                <a:solidFill>
                  <a:srgbClr val="FFFF00"/>
                </a:solidFill>
                <a:latin typeface="Constantia" pitchFamily="18" charset="0"/>
              </a:rPr>
              <a:t> функциональной грамотности</a:t>
            </a:r>
            <a:endParaRPr lang="ru-RU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2492895"/>
            <a:ext cx="8153400" cy="410445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dirty="0" smtClean="0">
                <a:latin typeface="Constantia" pitchFamily="18" charset="0"/>
              </a:rPr>
              <a:t>Модель, состоящая из 10 критериев: от мотива к поступку</a:t>
            </a:r>
          </a:p>
          <a:p>
            <a:pPr marL="0" indent="0">
              <a:buNone/>
            </a:pPr>
            <a:endParaRPr lang="ru-RU" b="1" i="1" dirty="0" smtClean="0">
              <a:latin typeface="Constantia" pitchFamily="18" charset="0"/>
            </a:endParaRPr>
          </a:p>
          <a:p>
            <a:r>
              <a:rPr lang="ru-RU" b="1" i="1" dirty="0" smtClean="0">
                <a:latin typeface="Constantia" pitchFamily="18" charset="0"/>
              </a:rPr>
              <a:t>Применяется по отношению к обучению русскому языку, родным языкам, иностранному языку</a:t>
            </a:r>
            <a:endParaRPr lang="ru-RU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34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Эти </a:t>
            </a:r>
            <a:r>
              <a:rPr lang="ru-RU" b="1" dirty="0">
                <a:latin typeface="Constantia" pitchFamily="18" charset="0"/>
              </a:rPr>
              <a:t>же школьники к 9 классу показывают совсем другой уровень читательских </a:t>
            </a:r>
            <a:r>
              <a:rPr lang="ru-RU" b="1" dirty="0" smtClean="0">
                <a:latin typeface="Constantia" pitchFamily="18" charset="0"/>
              </a:rPr>
              <a:t>умений!</a:t>
            </a:r>
          </a:p>
          <a:p>
            <a:r>
              <a:rPr lang="ru-RU" b="1" dirty="0" smtClean="0">
                <a:latin typeface="Constantia" pitchFamily="18" charset="0"/>
              </a:rPr>
              <a:t>Согласно </a:t>
            </a:r>
            <a:r>
              <a:rPr lang="ru-RU" b="1" dirty="0">
                <a:latin typeface="Constantia" pitchFamily="18" charset="0"/>
              </a:rPr>
              <a:t>результатам международных исследований уровня читательской грамотности PISA–2015, российские 9-классники оказались… на 38 месте </a:t>
            </a:r>
            <a:r>
              <a:rPr lang="ru-RU" b="1" dirty="0" smtClean="0">
                <a:latin typeface="Constantia" pitchFamily="18" charset="0"/>
              </a:rPr>
              <a:t>(!).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01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Критерии </a:t>
            </a:r>
            <a:r>
              <a:rPr lang="ru-RU" b="1" dirty="0" err="1" smtClean="0">
                <a:latin typeface="Constantia" pitchFamily="18" charset="0"/>
              </a:rPr>
              <a:t>сформированности</a:t>
            </a:r>
            <a:r>
              <a:rPr lang="ru-RU" b="1" dirty="0" smtClean="0">
                <a:latin typeface="Constantia" pitchFamily="18" charset="0"/>
              </a:rPr>
              <a:t> ФГ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9036496" cy="511256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b="1" i="1" dirty="0" smtClean="0">
              <a:latin typeface="Constantia" pitchFamily="18" charset="0"/>
            </a:endParaRPr>
          </a:p>
          <a:p>
            <a:r>
              <a:rPr lang="ru-RU" b="1" i="1" dirty="0" smtClean="0">
                <a:latin typeface="Constantia" pitchFamily="18" charset="0"/>
              </a:rPr>
              <a:t>Мотивационный критерий</a:t>
            </a:r>
          </a:p>
          <a:p>
            <a:r>
              <a:rPr lang="ru-RU" b="1" i="1" dirty="0" smtClean="0">
                <a:latin typeface="Constantia" pitchFamily="18" charset="0"/>
              </a:rPr>
              <a:t>Развитие речевой рефлексии</a:t>
            </a:r>
          </a:p>
          <a:p>
            <a:r>
              <a:rPr lang="ru-RU" b="1" i="1" dirty="0" smtClean="0">
                <a:latin typeface="Constantia" pitchFamily="18" charset="0"/>
              </a:rPr>
              <a:t>Игровой критерий</a:t>
            </a:r>
          </a:p>
          <a:p>
            <a:r>
              <a:rPr lang="ru-RU" b="1" i="1" dirty="0" smtClean="0">
                <a:latin typeface="Constantia" pitchFamily="18" charset="0"/>
              </a:rPr>
              <a:t>Коммуникативный критерий</a:t>
            </a:r>
          </a:p>
          <a:p>
            <a:r>
              <a:rPr lang="ru-RU" b="1" i="1" dirty="0" smtClean="0">
                <a:latin typeface="Constantia" pitchFamily="18" charset="0"/>
              </a:rPr>
              <a:t>Когнитивный критерий</a:t>
            </a:r>
          </a:p>
          <a:p>
            <a:r>
              <a:rPr lang="ru-RU" b="1" i="1" dirty="0" err="1" smtClean="0">
                <a:latin typeface="Constantia" pitchFamily="18" charset="0"/>
              </a:rPr>
              <a:t>Навыковый</a:t>
            </a:r>
            <a:r>
              <a:rPr lang="ru-RU" b="1" i="1" dirty="0" smtClean="0">
                <a:latin typeface="Constantia" pitchFamily="18" charset="0"/>
              </a:rPr>
              <a:t> критерий</a:t>
            </a:r>
          </a:p>
          <a:p>
            <a:endParaRPr lang="ru-RU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61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atin typeface="Constantia" pitchFamily="18" charset="0"/>
              </a:rPr>
              <a:t>Критерии </a:t>
            </a:r>
            <a:r>
              <a:rPr lang="ru-RU" b="1" dirty="0" err="1" smtClean="0">
                <a:latin typeface="Constantia" pitchFamily="18" charset="0"/>
              </a:rPr>
              <a:t>сформированности</a:t>
            </a:r>
            <a:r>
              <a:rPr lang="ru-RU" b="1" dirty="0" smtClean="0">
                <a:latin typeface="Constantia" pitchFamily="18" charset="0"/>
              </a:rPr>
              <a:t> </a:t>
            </a:r>
            <a:r>
              <a:rPr lang="ru-RU" b="1" dirty="0">
                <a:latin typeface="Constantia" pitchFamily="18" charset="0"/>
              </a:rPr>
              <a:t>ФГ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>
              <a:latin typeface="Constantia" pitchFamily="18" charset="0"/>
            </a:endParaRPr>
          </a:p>
          <a:p>
            <a:r>
              <a:rPr lang="ru-RU" b="1" i="1" dirty="0" smtClean="0">
                <a:latin typeface="Constantia" pitchFamily="18" charset="0"/>
              </a:rPr>
              <a:t>Самооценка и самоконтроль речи</a:t>
            </a:r>
          </a:p>
          <a:p>
            <a:r>
              <a:rPr lang="ru-RU" b="1" i="1" dirty="0" smtClean="0">
                <a:latin typeface="Constantia" pitchFamily="18" charset="0"/>
              </a:rPr>
              <a:t>Информационный критерий</a:t>
            </a:r>
          </a:p>
          <a:p>
            <a:r>
              <a:rPr lang="ru-RU" b="1" i="1" dirty="0">
                <a:latin typeface="Constantia" pitchFamily="18" charset="0"/>
              </a:rPr>
              <a:t>Решение нестандартных задач и ситуаций, приближенных к </a:t>
            </a:r>
            <a:r>
              <a:rPr lang="ru-RU" b="1" i="1" dirty="0" smtClean="0">
                <a:latin typeface="Constantia" pitchFamily="18" charset="0"/>
              </a:rPr>
              <a:t>жизненным (</a:t>
            </a:r>
            <a:r>
              <a:rPr lang="en-US" b="1" i="1" dirty="0" smtClean="0">
                <a:latin typeface="Constantia" pitchFamily="18" charset="0"/>
              </a:rPr>
              <a:t>PISA</a:t>
            </a:r>
            <a:r>
              <a:rPr lang="ru-RU" b="1" i="1" dirty="0" smtClean="0">
                <a:latin typeface="Constantia" pitchFamily="18" charset="0"/>
              </a:rPr>
              <a:t>-подобные задания, кейсы и др.)</a:t>
            </a:r>
            <a:endParaRPr lang="ru-RU" b="1" i="1" dirty="0">
              <a:latin typeface="Constantia" pitchFamily="18" charset="0"/>
            </a:endParaRPr>
          </a:p>
          <a:p>
            <a:r>
              <a:rPr lang="ru-RU" b="1" i="1" dirty="0" smtClean="0">
                <a:latin typeface="Constantia" pitchFamily="18" charset="0"/>
              </a:rPr>
              <a:t>Ценностный критерий (уровень поступка)</a:t>
            </a:r>
            <a:endParaRPr lang="ru-RU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1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43397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Международная программа для оценки образовательных достижений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2976" y="1832778"/>
            <a:ext cx="6743996" cy="5025222"/>
          </a:xfrm>
        </p:spPr>
      </p:pic>
    </p:spTree>
    <p:extLst>
      <p:ext uri="{BB962C8B-B14F-4D97-AF65-F5344CB8AC3E}">
        <p14:creationId xmlns:p14="http://schemas.microsoft.com/office/powerpoint/2010/main" val="364244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latin typeface="Constantia" pitchFamily="18" charset="0"/>
              </a:rPr>
              <a:t>PISA</a:t>
            </a:r>
            <a:r>
              <a:rPr lang="ru-RU" b="1" dirty="0" smtClean="0">
                <a:latin typeface="Constantia" pitchFamily="18" charset="0"/>
              </a:rPr>
              <a:t>-подобные задания.</a:t>
            </a:r>
            <a:br>
              <a:rPr lang="ru-RU" b="1" dirty="0" smtClean="0">
                <a:latin typeface="Constantia" pitchFamily="18" charset="0"/>
              </a:rPr>
            </a:br>
            <a:r>
              <a:rPr lang="ru-RU" b="1" dirty="0" smtClean="0">
                <a:latin typeface="Constantia" pitchFamily="18" charset="0"/>
              </a:rPr>
              <a:t>Читательская грамотность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3732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dirty="0">
                <a:latin typeface="Constantia" pitchFamily="18" charset="0"/>
              </a:rPr>
              <a:t>Министерство просвещения Российской Федерации. ФГБНУ «Институт стратегии развития образования Российской академии образования». Центр оценки качества образования</a:t>
            </a:r>
            <a:r>
              <a:rPr lang="ru-RU" b="1" dirty="0" smtClean="0">
                <a:latin typeface="Constantia" pitchFamily="18" charset="0"/>
              </a:rPr>
              <a:t>:      </a:t>
            </a:r>
            <a:r>
              <a:rPr lang="ru-RU" b="1" u="sng" dirty="0">
                <a:latin typeface="Constantia" pitchFamily="18" charset="0"/>
                <a:hlinkClick r:id="rId2"/>
              </a:rPr>
              <a:t>http://www.centeroko.ru/pisa18/pisa2018_pub.html</a:t>
            </a:r>
            <a:endParaRPr lang="ru-RU" b="1" dirty="0">
              <a:latin typeface="Constantia" pitchFamily="18" charset="0"/>
            </a:endParaRPr>
          </a:p>
          <a:p>
            <a:pPr lvl="0"/>
            <a:r>
              <a:rPr lang="ru-RU" b="1" dirty="0">
                <a:latin typeface="Constantia" pitchFamily="18" charset="0"/>
              </a:rPr>
              <a:t>Банк заданий по всем шести компетенциям для различных классов:</a:t>
            </a:r>
          </a:p>
          <a:p>
            <a:pPr marL="0" indent="0">
              <a:buNone/>
            </a:pPr>
            <a:r>
              <a:rPr lang="ru-RU" b="1" u="sng" dirty="0" smtClean="0">
                <a:latin typeface="Constantia" pitchFamily="18" charset="0"/>
                <a:hlinkClick r:id="rId3"/>
              </a:rPr>
              <a:t>    http</a:t>
            </a:r>
            <a:r>
              <a:rPr lang="ru-RU" b="1" u="sng" dirty="0">
                <a:latin typeface="Constantia" pitchFamily="18" charset="0"/>
                <a:hlinkClick r:id="rId3"/>
              </a:rPr>
              <a:t>://skiv.instrao.ru/bank-zadaniy/</a:t>
            </a:r>
            <a:endParaRPr lang="ru-RU" b="1" dirty="0">
              <a:latin typeface="Constantia" pitchFamily="18" charset="0"/>
            </a:endParaRP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23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Читательская грамотность </a:t>
            </a:r>
            <a:b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при обучении литературе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06916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onstantia" pitchFamily="18" charset="0"/>
              </a:rPr>
              <a:t>Учащиеся за текстом не видят ситуацию, не умеют работать с позициями, представленными в тексте</a:t>
            </a:r>
          </a:p>
          <a:p>
            <a:r>
              <a:rPr lang="ru-RU" b="1" dirty="0" smtClean="0">
                <a:latin typeface="Constantia" pitchFamily="18" charset="0"/>
              </a:rPr>
              <a:t>Наиболее страдает </a:t>
            </a:r>
            <a:r>
              <a:rPr lang="ru-RU" b="1" dirty="0" err="1" smtClean="0">
                <a:latin typeface="Constantia" pitchFamily="18" charset="0"/>
              </a:rPr>
              <a:t>распредмечивающий</a:t>
            </a:r>
            <a:r>
              <a:rPr lang="ru-RU" b="1" dirty="0" smtClean="0">
                <a:latin typeface="Constantia" pitchFamily="18" charset="0"/>
              </a:rPr>
              <a:t> тип понимания</a:t>
            </a:r>
          </a:p>
          <a:p>
            <a:r>
              <a:rPr lang="ru-RU" b="1" dirty="0" smtClean="0">
                <a:latin typeface="Constantia" pitchFamily="18" charset="0"/>
              </a:rPr>
              <a:t>Понимай текст, действуя с ним (умение встроиться в текст, преобразовать его, увидеть противоречие, связку «смысл – форма (языковая особенность)»)</a:t>
            </a:r>
          </a:p>
        </p:txBody>
      </p:sp>
    </p:spTree>
    <p:extLst>
      <p:ext uri="{BB962C8B-B14F-4D97-AF65-F5344CB8AC3E}">
        <p14:creationId xmlns:p14="http://schemas.microsoft.com/office/powerpoint/2010/main" val="345670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Ресурсы РЭШ по ФГ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52578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nstantia" pitchFamily="18" charset="0"/>
              </a:rPr>
              <a:t>Электронный банк тренировочных заданий для  8 и 9 классов по ФГ</a:t>
            </a:r>
          </a:p>
          <a:p>
            <a:r>
              <a:rPr lang="ru-RU" sz="3600" b="1" dirty="0" smtClean="0">
                <a:latin typeface="Constantia" pitchFamily="18" charset="0"/>
              </a:rPr>
              <a:t>Читательская грамотность</a:t>
            </a:r>
          </a:p>
          <a:p>
            <a:r>
              <a:rPr lang="ru-RU" sz="3600" b="1" dirty="0" smtClean="0">
                <a:latin typeface="Constantia" pitchFamily="18" charset="0"/>
              </a:rPr>
              <a:t>Ссылка на платформу и презентация по использованию ресурсов РЭШ, связанных с формированием и оценкой ФГ, - в материалах РМО</a:t>
            </a:r>
            <a:endParaRPr lang="ru-RU" sz="36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534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Ссылки на </a:t>
            </a:r>
            <a:r>
              <a:rPr lang="ru-RU" b="1" dirty="0" err="1" smtClean="0">
                <a:solidFill>
                  <a:srgbClr val="C00000"/>
                </a:solidFill>
                <a:latin typeface="Constantia" pitchFamily="18" charset="0"/>
              </a:rPr>
              <a:t>вебинары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 и материалы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>
                <a:latin typeface="Constantia" pitchFamily="18" charset="0"/>
                <a:hlinkClick r:id="rId2"/>
              </a:rPr>
              <a:t>https://</a:t>
            </a:r>
            <a:r>
              <a:rPr lang="ru-RU" b="1" u="sng" dirty="0" smtClean="0">
                <a:latin typeface="Constantia" pitchFamily="18" charset="0"/>
                <a:hlinkClick r:id="rId2"/>
              </a:rPr>
              <a:t>docs.google.com/spreadsheets/d/1zMcHPWZSGfJagNyAsqUqp_I4GjLQRu9PDq4Br70-DK4/edit#gid=0</a:t>
            </a:r>
            <a:r>
              <a:rPr lang="ru-RU" b="1" dirty="0" smtClean="0">
                <a:latin typeface="Constantia" pitchFamily="18" charset="0"/>
              </a:rPr>
              <a:t> Ссылки на </a:t>
            </a:r>
            <a:r>
              <a:rPr lang="ru-RU" b="1" dirty="0" err="1" smtClean="0">
                <a:latin typeface="Constantia" pitchFamily="18" charset="0"/>
              </a:rPr>
              <a:t>вебинары</a:t>
            </a:r>
            <a:r>
              <a:rPr lang="ru-RU" b="1" dirty="0" smtClean="0">
                <a:latin typeface="Constantia" pitchFamily="18" charset="0"/>
              </a:rPr>
              <a:t> по ФГ</a:t>
            </a:r>
            <a:endParaRPr lang="ru-RU" b="1" dirty="0">
              <a:latin typeface="Constantia" pitchFamily="18" charset="0"/>
            </a:endParaRPr>
          </a:p>
          <a:p>
            <a:pPr marL="0" indent="0">
              <a:buNone/>
            </a:pPr>
            <a:endParaRPr lang="ru-RU" b="1" dirty="0">
              <a:latin typeface="Constantia" pitchFamily="18" charset="0"/>
            </a:endParaRPr>
          </a:p>
          <a:p>
            <a:r>
              <a:rPr lang="en-US" b="1" dirty="0">
                <a:latin typeface="Constantia" pitchFamily="18" charset="0"/>
                <a:hlinkClick r:id="rId3"/>
              </a:rPr>
              <a:t>Rezultaty_intensiva_kompetencii.pdf (36793809</a:t>
            </a:r>
            <a:r>
              <a:rPr lang="en-US" b="1" dirty="0" smtClean="0">
                <a:latin typeface="Constantia" pitchFamily="18" charset="0"/>
                <a:hlinkClick r:id="rId3"/>
              </a:rPr>
              <a:t>)</a:t>
            </a:r>
            <a:r>
              <a:rPr lang="ru-RU" b="1" dirty="0" smtClean="0">
                <a:latin typeface="Constantia" pitchFamily="18" charset="0"/>
              </a:rPr>
              <a:t> </a:t>
            </a:r>
            <a:r>
              <a:rPr lang="ru-RU" b="1" dirty="0">
                <a:latin typeface="Constantia" pitchFamily="18" charset="0"/>
              </a:rPr>
              <a:t>Результаты всероссийского исследования (программа «Я учитель</a:t>
            </a:r>
            <a:r>
              <a:rPr lang="ru-RU" b="1" dirty="0" smtClean="0">
                <a:latin typeface="Constantia" pitchFamily="18" charset="0"/>
              </a:rPr>
              <a:t>»)</a:t>
            </a:r>
            <a:endParaRPr lang="ru-RU" b="1" dirty="0">
              <a:latin typeface="Constantia" pitchFamily="18" charset="0"/>
            </a:endParaRPr>
          </a:p>
          <a:p>
            <a:pPr marL="0" indent="0">
              <a:buNone/>
            </a:pPr>
            <a:endParaRPr lang="ru-RU" b="1" dirty="0">
              <a:latin typeface="Constantia" pitchFamily="18" charset="0"/>
            </a:endParaRPr>
          </a:p>
          <a:p>
            <a:r>
              <a:rPr lang="en-US" b="1" dirty="0">
                <a:latin typeface="Constantia" pitchFamily="18" charset="0"/>
                <a:hlinkClick r:id="rId4"/>
              </a:rPr>
              <a:t>http://skiv.instrao.ru/support/demonstratsionnye-materialya</a:t>
            </a:r>
            <a:r>
              <a:rPr lang="en-US" b="1" dirty="0" smtClean="0">
                <a:latin typeface="Constantia" pitchFamily="18" charset="0"/>
                <a:hlinkClick r:id="rId4"/>
              </a:rPr>
              <a:t>/</a:t>
            </a:r>
            <a:r>
              <a:rPr lang="ru-RU" b="1" dirty="0" smtClean="0">
                <a:latin typeface="Constantia" pitchFamily="18" charset="0"/>
              </a:rPr>
              <a:t> Мониторинг формирования ФГ</a:t>
            </a:r>
          </a:p>
          <a:p>
            <a:endParaRPr lang="ru-RU" b="1" dirty="0">
              <a:latin typeface="Constantia" pitchFamily="18" charset="0"/>
            </a:endParaRP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87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Методические пособия кафедры и учителей НСО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69160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latin typeface="Constantia" pitchFamily="18" charset="0"/>
              </a:rPr>
              <a:t>Понять автора: учимся смысловому чтению. Новосибирск, 2015</a:t>
            </a:r>
          </a:p>
          <a:p>
            <a:r>
              <a:rPr lang="ru-RU" b="1" i="1" dirty="0" smtClean="0">
                <a:latin typeface="Constantia" pitchFamily="18" charset="0"/>
              </a:rPr>
              <a:t>Понять собеседника: коммуникативные ситуации на уроках словесности. Новосибирск, 2017</a:t>
            </a:r>
          </a:p>
          <a:p>
            <a:r>
              <a:rPr lang="ru-RU" b="1" i="1" dirty="0" smtClean="0">
                <a:latin typeface="Constantia" pitchFamily="18" charset="0"/>
              </a:rPr>
              <a:t>Погружение в ситуацию как способ понимания (кейс-метод в образовании). Новосибирск, 2017</a:t>
            </a:r>
          </a:p>
          <a:p>
            <a:r>
              <a:rPr lang="ru-RU" b="1" i="1" dirty="0" smtClean="0">
                <a:latin typeface="Constantia" pitchFamily="18" charset="0"/>
              </a:rPr>
              <a:t>Н. В. Максимова Понимай слово, действуя с ним. Омск, 2014</a:t>
            </a:r>
          </a:p>
          <a:p>
            <a:r>
              <a:rPr lang="ru-RU" b="1" i="1" dirty="0" smtClean="0">
                <a:latin typeface="Constantia" pitchFamily="18" charset="0"/>
              </a:rPr>
              <a:t>По</a:t>
            </a:r>
            <a:r>
              <a:rPr lang="ru-RU" b="1" i="1" dirty="0">
                <a:latin typeface="Constantia" pitchFamily="18" charset="0"/>
              </a:rPr>
              <a:t>зиция </a:t>
            </a:r>
            <a:r>
              <a:rPr lang="ru-RU" b="1" i="1" dirty="0" smtClean="0">
                <a:latin typeface="Constantia" pitchFamily="18" charset="0"/>
              </a:rPr>
              <a:t>в диалоге: стратегии устного и письменного общения. Новосибирск, 2018</a:t>
            </a:r>
            <a:endParaRPr lang="ru-RU" b="1" i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9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Установка на ФГ при обучении русскому языку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5141168"/>
          </a:xfrm>
        </p:spPr>
        <p:txBody>
          <a:bodyPr>
            <a:normAutofit fontScale="92500"/>
          </a:bodyPr>
          <a:lstStyle/>
          <a:p>
            <a:r>
              <a:rPr lang="ru-RU" b="1" dirty="0">
                <a:latin typeface="Constantia" pitchFamily="18" charset="0"/>
              </a:rPr>
              <a:t>Н.В. Максимова О критериях </a:t>
            </a:r>
            <a:r>
              <a:rPr lang="ru-RU" b="1" dirty="0" err="1">
                <a:latin typeface="Constantia" pitchFamily="18" charset="0"/>
              </a:rPr>
              <a:t>сформированности</a:t>
            </a:r>
            <a:r>
              <a:rPr lang="ru-RU" b="1" dirty="0">
                <a:latin typeface="Constantia" pitchFamily="18" charset="0"/>
              </a:rPr>
              <a:t> функциональной грамотности</a:t>
            </a:r>
          </a:p>
          <a:p>
            <a:pPr marL="0" indent="0">
              <a:buNone/>
            </a:pPr>
            <a:r>
              <a:rPr lang="ru-RU" b="1" dirty="0" smtClean="0">
                <a:latin typeface="Constantia" pitchFamily="18" charset="0"/>
              </a:rPr>
              <a:t>Сибирский учитель, </a:t>
            </a:r>
            <a:r>
              <a:rPr lang="ru-RU" b="1" dirty="0">
                <a:latin typeface="Constantia" pitchFamily="18" charset="0"/>
              </a:rPr>
              <a:t>2012, № 1</a:t>
            </a:r>
          </a:p>
          <a:p>
            <a:pPr marL="0" indent="0">
              <a:buNone/>
            </a:pPr>
            <a:r>
              <a:rPr lang="ru-RU" b="1" u="sng" dirty="0">
                <a:latin typeface="Constantia" pitchFamily="18" charset="0"/>
                <a:hlinkClick r:id="rId2"/>
              </a:rPr>
              <a:t>http://www.sibuch.ru/node/790</a:t>
            </a:r>
            <a:r>
              <a:rPr lang="ru-RU" b="1" dirty="0">
                <a:latin typeface="Constantia" pitchFamily="18" charset="0"/>
              </a:rPr>
              <a:t>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Н.В. Максимова, Н.Е. </a:t>
            </a:r>
            <a:r>
              <a:rPr lang="ru-RU" b="1" dirty="0" err="1" smtClean="0">
                <a:latin typeface="Constantia" pitchFamily="18" charset="0"/>
              </a:rPr>
              <a:t>Буланкина</a:t>
            </a:r>
            <a:r>
              <a:rPr lang="ru-RU" b="1" dirty="0" smtClean="0">
                <a:latin typeface="Constantia" pitchFamily="18" charset="0"/>
              </a:rPr>
              <a:t> Готовность учителя-гуманитария к реализации концепций школьного языкового образования: русский и иностранный языки. Новосибирск: </a:t>
            </a:r>
            <a:r>
              <a:rPr lang="ru-RU" b="1" dirty="0" err="1" smtClean="0">
                <a:latin typeface="Constantia" pitchFamily="18" charset="0"/>
              </a:rPr>
              <a:t>НИПКиПРО</a:t>
            </a:r>
            <a:r>
              <a:rPr lang="ru-RU" b="1" dirty="0" smtClean="0">
                <a:latin typeface="Constantia" pitchFamily="18" charset="0"/>
              </a:rPr>
              <a:t>, 2017</a:t>
            </a:r>
            <a:endParaRPr lang="ru-RU" b="1" dirty="0">
              <a:latin typeface="Constantia" pitchFamily="18" charset="0"/>
            </a:endParaRP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72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Применение технологии к смежным предметным  областям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496944" cy="4525963"/>
          </a:xfrm>
        </p:spPr>
        <p:txBody>
          <a:bodyPr>
            <a:normAutofit/>
          </a:bodyPr>
          <a:lstStyle/>
          <a:p>
            <a:r>
              <a:rPr lang="ru-RU" sz="2600" b="1" dirty="0" err="1" smtClean="0">
                <a:latin typeface="Constantia" pitchFamily="18" charset="0"/>
              </a:rPr>
              <a:t>Буланкина</a:t>
            </a:r>
            <a:r>
              <a:rPr lang="ru-RU" sz="2600" b="1" dirty="0" smtClean="0">
                <a:latin typeface="Constantia" pitchFamily="18" charset="0"/>
              </a:rPr>
              <a:t> Н.Е. </a:t>
            </a:r>
            <a:r>
              <a:rPr lang="ru-RU" sz="2600" b="1" dirty="0" smtClean="0">
                <a:latin typeface="Constantia" pitchFamily="18" charset="0"/>
                <a:hlinkClick r:id="rId2" tooltip="Постоянная ссылка на Иноязычное образование, современный УМК и функциональная грамотность как одно из важнейших личностных качеств обучающегося на примере УМК серии "/>
              </a:rPr>
              <a:t>Иноязычное </a:t>
            </a:r>
            <a:r>
              <a:rPr lang="ru-RU" sz="2600" b="1" dirty="0">
                <a:latin typeface="Constantia" pitchFamily="18" charset="0"/>
                <a:hlinkClick r:id="rId2" tooltip="Постоянная ссылка на Иноязычное образование, современный УМК и функциональная грамотность как одно из важнейших личностных качеств обучающегося на примере УМК серии "/>
              </a:rPr>
              <a:t>образование, современный УМК и функциональная </a:t>
            </a:r>
            <a:r>
              <a:rPr lang="ru-RU" sz="2600" b="1" dirty="0" smtClean="0">
                <a:latin typeface="Constantia" pitchFamily="18" charset="0"/>
                <a:hlinkClick r:id="rId2" tooltip="Постоянная ссылка на Иноязычное образование, современный УМК и функциональная грамотность как одно из важнейших личностных качеств обучающегося на примере УМК серии "/>
              </a:rPr>
              <a:t>грамотность</a:t>
            </a:r>
            <a:r>
              <a:rPr lang="ru-RU" sz="2600" b="1" dirty="0" smtClean="0">
                <a:latin typeface="Constantia" pitchFamily="18" charset="0"/>
              </a:rPr>
              <a:t>  </a:t>
            </a:r>
            <a:r>
              <a:rPr lang="ru-RU" sz="2600" b="1" dirty="0">
                <a:latin typeface="Constantia" pitchFamily="18" charset="0"/>
              </a:rPr>
              <a:t>//</a:t>
            </a:r>
            <a:r>
              <a:rPr lang="ru-RU" sz="2600" b="1" dirty="0" smtClean="0">
                <a:latin typeface="Constantia" pitchFamily="18" charset="0"/>
              </a:rPr>
              <a:t> Иностранные </a:t>
            </a:r>
            <a:r>
              <a:rPr lang="ru-RU" sz="2600" b="1" dirty="0">
                <a:latin typeface="Constantia" pitchFamily="18" charset="0"/>
              </a:rPr>
              <a:t>языки. Просвещение. </a:t>
            </a:r>
            <a:r>
              <a:rPr lang="ru-RU" sz="2600" b="1" dirty="0" smtClean="0">
                <a:latin typeface="Constantia" pitchFamily="18" charset="0"/>
              </a:rPr>
              <a:t>2020</a:t>
            </a:r>
            <a:r>
              <a:rPr lang="ru-RU" sz="2600" b="1" dirty="0">
                <a:latin typeface="Constantia" pitchFamily="18" charset="0"/>
              </a:rPr>
              <a:t>, март</a:t>
            </a:r>
            <a:r>
              <a:rPr lang="ru-RU" sz="2600" b="1" dirty="0" smtClean="0">
                <a:latin typeface="Constantia" pitchFamily="18" charset="0"/>
              </a:rPr>
              <a:t>, № 3</a:t>
            </a:r>
          </a:p>
          <a:p>
            <a:r>
              <a:rPr lang="ru-RU" sz="2600" b="1" dirty="0" err="1">
                <a:latin typeface="Constantia" pitchFamily="18" charset="0"/>
              </a:rPr>
              <a:t>Буланкина</a:t>
            </a:r>
            <a:r>
              <a:rPr lang="ru-RU" sz="2600" b="1" dirty="0">
                <a:latin typeface="Constantia" pitchFamily="18" charset="0"/>
              </a:rPr>
              <a:t> Н.Е. </a:t>
            </a:r>
            <a:r>
              <a:rPr lang="ru-RU" sz="2600" b="1" dirty="0" smtClean="0">
                <a:latin typeface="Constantia" pitchFamily="18" charset="0"/>
              </a:rPr>
              <a:t>Роль </a:t>
            </a:r>
            <a:r>
              <a:rPr lang="ru-RU" sz="2600" b="1" dirty="0">
                <a:latin typeface="Constantia" pitchFamily="18" charset="0"/>
              </a:rPr>
              <a:t>современного УМК по иностранным языкам в формировании функциональной грамотности  школьников на примере УМК серии «OPTIONS» для 10-11 классов// Иностранные языки. Просвещение. </a:t>
            </a:r>
            <a:r>
              <a:rPr lang="ru-RU" sz="2600" b="1" dirty="0" smtClean="0">
                <a:latin typeface="Constantia" pitchFamily="18" charset="0"/>
              </a:rPr>
              <a:t>2020</a:t>
            </a:r>
            <a:r>
              <a:rPr lang="ru-RU" sz="2600" b="1" dirty="0">
                <a:latin typeface="Constantia" pitchFamily="18" charset="0"/>
              </a:rPr>
              <a:t>, </a:t>
            </a:r>
            <a:r>
              <a:rPr lang="ru-RU" sz="2600" b="1" dirty="0" smtClean="0">
                <a:latin typeface="Constantia" pitchFamily="18" charset="0"/>
              </a:rPr>
              <a:t>июнь, № 6</a:t>
            </a:r>
            <a:endParaRPr lang="ru-RU" sz="2600" b="1" dirty="0">
              <a:latin typeface="Constantia" pitchFamily="18" charset="0"/>
            </a:endParaRPr>
          </a:p>
          <a:p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17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Вторичная неграмотность 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Constantia" pitchFamily="18" charset="0"/>
              </a:rPr>
              <a:t>«</a:t>
            </a:r>
            <a:r>
              <a:rPr lang="ru-RU" b="1" dirty="0">
                <a:latin typeface="Constantia" pitchFamily="18" charset="0"/>
              </a:rPr>
              <a:t>Те, кто умел читать и писать, но в какой-то мере утратил эти навыки, во всяком случае, утратил их настолько, чтобы эффективно «функционировать» в современном, все усложняющемся обществе – это «вторично неграмотные»</a:t>
            </a:r>
          </a:p>
        </p:txBody>
      </p:sp>
    </p:spTree>
    <p:extLst>
      <p:ext uri="{BB962C8B-B14F-4D97-AF65-F5344CB8AC3E}">
        <p14:creationId xmlns:p14="http://schemas.microsoft.com/office/powerpoint/2010/main" val="27806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Примерный план работы муниципальных методических объединений учителей русского языка и литературы </a:t>
            </a:r>
            <a:r>
              <a:rPr lang="ru-RU" sz="2400" dirty="0" smtClean="0">
                <a:solidFill>
                  <a:srgbClr val="C00000"/>
                </a:solidFill>
                <a:latin typeface="Constantia" pitchFamily="18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Constantia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на 2021/22 учебный год по направлению «Формирование и оценка функциональной грамотности обучающихся»</a:t>
            </a:r>
            <a:endParaRPr lang="ru-RU" sz="2400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500063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latin typeface="Constantia" pitchFamily="18" charset="0"/>
              </a:rPr>
              <a:t>Активное формирование учителями русского языка и литературы актуальных для данной предметной области  компонентов функциональной грамотности обучающихся.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Аналитический </a:t>
            </a:r>
            <a:r>
              <a:rPr lang="ru-RU" b="1" dirty="0">
                <a:latin typeface="Constantia" pitchFamily="18" charset="0"/>
              </a:rPr>
              <a:t>акцент на методических особенностях формирования </a:t>
            </a:r>
            <a:r>
              <a:rPr lang="ru-RU" b="1" u="sng" dirty="0">
                <a:solidFill>
                  <a:srgbClr val="C00000"/>
                </a:solidFill>
                <a:latin typeface="Constantia" pitchFamily="18" charset="0"/>
              </a:rPr>
              <a:t>читательской функциональной грамотности</a:t>
            </a:r>
            <a:r>
              <a:rPr lang="ru-RU" b="1" u="sng" dirty="0" smtClean="0">
                <a:latin typeface="Constantia" pitchFamily="18" charset="0"/>
              </a:rPr>
              <a:t>.</a:t>
            </a:r>
            <a:endParaRPr lang="ru-RU" b="1" u="sng" dirty="0">
              <a:latin typeface="Constantia" pitchFamily="18" charset="0"/>
            </a:endParaRPr>
          </a:p>
          <a:p>
            <a:r>
              <a:rPr lang="ru-RU" b="1" dirty="0">
                <a:latin typeface="Constantia" pitchFamily="18" charset="0"/>
              </a:rPr>
              <a:t>Аналитический акцент на методических особенностях формирования </a:t>
            </a:r>
            <a:r>
              <a:rPr lang="ru-RU" b="1" u="sng" dirty="0">
                <a:solidFill>
                  <a:srgbClr val="C00000"/>
                </a:solidFill>
                <a:latin typeface="Constantia" pitchFamily="18" charset="0"/>
              </a:rPr>
              <a:t>языковой функциональной грамотности</a:t>
            </a:r>
            <a:r>
              <a:rPr lang="ru-RU" b="1" dirty="0" smtClean="0">
                <a:latin typeface="Constantia" pitchFamily="18" charset="0"/>
              </a:rPr>
              <a:t>.</a:t>
            </a:r>
          </a:p>
          <a:p>
            <a:r>
              <a:rPr lang="ru-RU" b="1" dirty="0">
                <a:latin typeface="Constantia" pitchFamily="18" charset="0"/>
              </a:rPr>
              <a:t>Аналитический акцент на методических особенностях развития </a:t>
            </a:r>
            <a:r>
              <a:rPr lang="ru-RU" b="1" u="sng" dirty="0">
                <a:solidFill>
                  <a:srgbClr val="C00000"/>
                </a:solidFill>
                <a:latin typeface="Constantia" pitchFamily="18" charset="0"/>
              </a:rPr>
              <a:t>креативного мышления как компонента функциональной грамотности.</a:t>
            </a:r>
            <a:endParaRPr lang="ru-RU" b="1" u="sng" dirty="0" smtClean="0">
              <a:solidFill>
                <a:srgbClr val="C00000"/>
              </a:solidFill>
              <a:latin typeface="Constantia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359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Истоки вторичной неграмотности таятся в начальной 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школе</a:t>
            </a:r>
            <a:endParaRPr lang="ru-RU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latin typeface="Constantia" pitchFamily="18" charset="0"/>
              </a:rPr>
              <a:t>Причины трудностей обучению чтению в начальной школе (по М. М. Безруких</a:t>
            </a:r>
            <a:r>
              <a:rPr lang="ru-RU" b="1" dirty="0" smtClean="0">
                <a:latin typeface="Constantia" pitchFamily="18" charset="0"/>
              </a:rPr>
              <a:t>)</a:t>
            </a:r>
          </a:p>
          <a:p>
            <a:r>
              <a:rPr lang="ru-RU" b="1" dirty="0">
                <a:latin typeface="Constantia" pitchFamily="18" charset="0"/>
              </a:rPr>
              <a:t>Влияние школьных факторов риска на трудности обучению чтению (по М. М. Безруких</a:t>
            </a:r>
            <a:r>
              <a:rPr lang="ru-RU" b="1" dirty="0" smtClean="0">
                <a:latin typeface="Constantia" pitchFamily="18" charset="0"/>
              </a:rPr>
              <a:t>)</a:t>
            </a:r>
          </a:p>
          <a:p>
            <a:r>
              <a:rPr lang="ru-RU" b="1" dirty="0">
                <a:latin typeface="Constantia" pitchFamily="18" charset="0"/>
              </a:rPr>
              <a:t>Влияние внутренних факторов на процесс овладения чтением (по М. М. Безруких</a:t>
            </a:r>
          </a:p>
        </p:txBody>
      </p:sp>
    </p:spTree>
    <p:extLst>
      <p:ext uri="{BB962C8B-B14F-4D97-AF65-F5344CB8AC3E}">
        <p14:creationId xmlns:p14="http://schemas.microsoft.com/office/powerpoint/2010/main" val="9963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Этапы читательского развития школьников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815144"/>
              </p:ext>
            </p:extLst>
          </p:nvPr>
        </p:nvGraphicFramePr>
        <p:xfrm>
          <a:off x="0" y="1916832"/>
          <a:ext cx="91440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Этап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Начальная школа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Основная школа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Старшая школа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Процесс овладения чтением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Обучение чтению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Чтение для обучения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Чтение для решения собственных задач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Уровень понимания текста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О чём и что говорится в тексте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nstantia" pitchFamily="18" charset="0"/>
                        </a:rPr>
                        <a:t>Смысл текста </a:t>
                      </a:r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Constantia" pitchFamily="18" charset="0"/>
                        </a:rPr>
                        <a:t>Личностный смысл</a:t>
                      </a:r>
                    </a:p>
                    <a:p>
                      <a:endParaRPr lang="ru-RU" sz="2400" b="1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9512" y="5733256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Constantia" pitchFamily="18" charset="0"/>
              </a:rPr>
              <a:t>Процесс </a:t>
            </a:r>
            <a:r>
              <a:rPr lang="ru-RU" sz="2000" b="1" dirty="0">
                <a:latin typeface="Constantia" pitchFamily="18" charset="0"/>
              </a:rPr>
              <a:t>читательского развития школьников проходит три этапа с тремя разными </a:t>
            </a:r>
            <a:r>
              <a:rPr lang="ru-RU" sz="2000" b="1" dirty="0" smtClean="0">
                <a:latin typeface="Constantia" pitchFamily="18" charset="0"/>
              </a:rPr>
              <a:t>задачами</a:t>
            </a:r>
            <a:endParaRPr lang="ru-RU" sz="2000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95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endParaRPr lang="ru-RU" b="1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ru-RU" b="1" dirty="0">
                <a:latin typeface="Constantia" pitchFamily="18" charset="0"/>
              </a:rPr>
              <a:t>«Фактическое количество «плохо» читающих детей от начальной школы к старшей не уменьшается, а увеличивается и, к сожалению, основа этих проблем – в начальной школе» </a:t>
            </a:r>
          </a:p>
          <a:p>
            <a:r>
              <a:rPr lang="ru-RU" sz="1600" b="1" dirty="0">
                <a:latin typeface="Constantia" pitchFamily="18" charset="0"/>
              </a:rPr>
              <a:t>Безруких М. М. Трудности обучения письму и чтению в начальной школе : лекции 1–4 / М. М. Безруких. – М.: Педагогический университет, «Первое сентября», 2009.</a:t>
            </a:r>
          </a:p>
        </p:txBody>
      </p:sp>
    </p:spTree>
    <p:extLst>
      <p:ext uri="{BB962C8B-B14F-4D97-AF65-F5344CB8AC3E}">
        <p14:creationId xmlns:p14="http://schemas.microsoft.com/office/powerpoint/2010/main" val="2682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П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ереход </a:t>
            </a:r>
            <a:r>
              <a:rPr lang="ru-RU" b="1" dirty="0">
                <a:solidFill>
                  <a:srgbClr val="C00000"/>
                </a:solidFill>
                <a:latin typeface="Constantia" pitchFamily="18" charset="0"/>
              </a:rPr>
              <a:t>в основную школу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latin typeface="Constantia" pitchFamily="18" charset="0"/>
              </a:rPr>
              <a:t>чтение для обучения:</a:t>
            </a:r>
          </a:p>
          <a:p>
            <a:r>
              <a:rPr lang="ru-RU" b="1" dirty="0" smtClean="0">
                <a:latin typeface="Constantia" pitchFamily="18" charset="0"/>
              </a:rPr>
              <a:t>использование </a:t>
            </a:r>
            <a:r>
              <a:rPr lang="ru-RU" b="1" dirty="0">
                <a:latin typeface="Constantia" pitchFamily="18" charset="0"/>
              </a:rPr>
              <a:t>письменных текстов как основного ресурса </a:t>
            </a:r>
            <a:r>
              <a:rPr lang="ru-RU" b="1" dirty="0" smtClean="0">
                <a:latin typeface="Constantia" pitchFamily="18" charset="0"/>
              </a:rPr>
              <a:t>самообразования,</a:t>
            </a:r>
          </a:p>
          <a:p>
            <a:r>
              <a:rPr lang="ru-RU" b="1" dirty="0" smtClean="0">
                <a:latin typeface="Constantia" pitchFamily="18" charset="0"/>
              </a:rPr>
              <a:t>получения </a:t>
            </a:r>
            <a:r>
              <a:rPr lang="ru-RU" b="1" dirty="0">
                <a:latin typeface="Constantia" pitchFamily="18" charset="0"/>
              </a:rPr>
              <a:t>нового знания и новых идей с помощью информационных текстов – </a:t>
            </a:r>
            <a:endParaRPr lang="ru-RU" b="1" dirty="0" smtClean="0">
              <a:latin typeface="Constantia" pitchFamily="18" charset="0"/>
            </a:endParaRPr>
          </a:p>
          <a:p>
            <a:r>
              <a:rPr lang="ru-RU" b="1" dirty="0" smtClean="0">
                <a:latin typeface="Constantia" pitchFamily="18" charset="0"/>
              </a:rPr>
              <a:t>процесс </a:t>
            </a:r>
            <a:r>
              <a:rPr lang="ru-RU" b="1" dirty="0">
                <a:latin typeface="Constantia" pitchFamily="18" charset="0"/>
              </a:rPr>
              <a:t>чтения приобретает значение ведущей образовательной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36769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К имеющимся внешним </a:t>
            </a:r>
            <a:r>
              <a:rPr lang="ru-RU" b="1" dirty="0" smtClean="0">
                <a:latin typeface="Constantia" pitchFamily="18" charset="0"/>
              </a:rPr>
              <a:t>и </a:t>
            </a:r>
            <a:r>
              <a:rPr lang="ru-RU" b="1" dirty="0">
                <a:latin typeface="Constantia" pitchFamily="18" charset="0"/>
              </a:rPr>
              <a:t>внутренним факторам низкого уровня читательских </a:t>
            </a:r>
            <a:r>
              <a:rPr lang="ru-RU" b="1" dirty="0" smtClean="0">
                <a:latin typeface="Constantia" pitchFamily="18" charset="0"/>
              </a:rPr>
              <a:t>умений, </a:t>
            </a:r>
            <a:r>
              <a:rPr lang="ru-RU" b="1" dirty="0">
                <a:latin typeface="Constantia" pitchFamily="18" charset="0"/>
              </a:rPr>
              <a:t>ведущим к </a:t>
            </a:r>
            <a:r>
              <a:rPr lang="ru-RU" b="1" dirty="0" err="1">
                <a:latin typeface="Constantia" pitchFamily="18" charset="0"/>
              </a:rPr>
              <a:t>несформированности</a:t>
            </a:r>
            <a:r>
              <a:rPr lang="ru-RU" b="1" dirty="0">
                <a:latin typeface="Constantia" pitchFamily="18" charset="0"/>
              </a:rPr>
              <a:t> достаточного (автоматизированного) навыка чтения, добавляются следующие</a:t>
            </a:r>
            <a:r>
              <a:rPr lang="ru-RU" b="1" dirty="0" smtClean="0">
                <a:latin typeface="Constantia" pitchFamily="18" charset="0"/>
              </a:rPr>
              <a:t>:</a:t>
            </a:r>
          </a:p>
          <a:p>
            <a:r>
              <a:rPr lang="ru-RU" b="1" dirty="0">
                <a:latin typeface="Constantia" pitchFamily="18" charset="0"/>
              </a:rPr>
              <a:t>о</a:t>
            </a:r>
            <a:r>
              <a:rPr lang="ru-RU" b="1" dirty="0" smtClean="0">
                <a:latin typeface="Constantia" pitchFamily="18" charset="0"/>
              </a:rPr>
              <a:t>перационные</a:t>
            </a:r>
          </a:p>
          <a:p>
            <a:r>
              <a:rPr lang="ru-RU" b="1" dirty="0">
                <a:latin typeface="Constantia" pitchFamily="18" charset="0"/>
              </a:rPr>
              <a:t>м</a:t>
            </a:r>
            <a:r>
              <a:rPr lang="ru-RU" b="1" dirty="0" smtClean="0">
                <a:latin typeface="Constantia" pitchFamily="18" charset="0"/>
              </a:rPr>
              <a:t>отивационные.</a:t>
            </a:r>
            <a:endParaRPr lang="ru-RU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6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1743</Words>
  <Application>Microsoft Office PowerPoint</Application>
  <PresentationFormat>Экран (4:3)</PresentationFormat>
  <Paragraphs>176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Внедрение технологии формирования функциональной грамотности в процесс обучения русскому языку и литературе: организация методической работы</vt:lpstr>
      <vt:lpstr>Результат качества чтения </vt:lpstr>
      <vt:lpstr>Презентация PowerPoint</vt:lpstr>
      <vt:lpstr>Вторичная неграмотность </vt:lpstr>
      <vt:lpstr>Истоки вторичной неграмотности таятся в начальной школе</vt:lpstr>
      <vt:lpstr>Этапы читательского развития школьников</vt:lpstr>
      <vt:lpstr>Презентация PowerPoint</vt:lpstr>
      <vt:lpstr>Переход в основную школу</vt:lpstr>
      <vt:lpstr>Презентация PowerPoint</vt:lpstr>
      <vt:lpstr>операционные:</vt:lpstr>
      <vt:lpstr>мотивационные:</vt:lpstr>
      <vt:lpstr>Презентация PowerPoint</vt:lpstr>
      <vt:lpstr>Чтение как феномен</vt:lpstr>
      <vt:lpstr>Интерсубъективная текстовая деятельность</vt:lpstr>
      <vt:lpstr>Степень адекватности </vt:lpstr>
      <vt:lpstr>Функции чтения</vt:lpstr>
      <vt:lpstr>Функции чтения</vt:lpstr>
      <vt:lpstr>Функции чтения</vt:lpstr>
      <vt:lpstr>Аспекты и задачи смыслового чтения (по А. А. Леонтьеву)</vt:lpstr>
      <vt:lpstr>Структура и педагогические задачи смыслового чтения</vt:lpstr>
      <vt:lpstr>Презентация PowerPoint</vt:lpstr>
      <vt:lpstr>А может быть, педагогу следует начать с себя? </vt:lpstr>
      <vt:lpstr>Презентация PowerPoint</vt:lpstr>
      <vt:lpstr>Компоненты ФГ и их соотнесённость с содержанием обучения русскому языку и литературе</vt:lpstr>
      <vt:lpstr>Глобальные компетенции  (с 2018 г. включены в диагностику PISA)</vt:lpstr>
      <vt:lpstr>Проблема формирования ФГ:  обучение русскому языку и литературе </vt:lpstr>
      <vt:lpstr>Чему противопоставлена функциональная грамотность?</vt:lpstr>
      <vt:lpstr>Установка на функциональную грамотность</vt:lpstr>
      <vt:lpstr>Критерии сформированности функциональной грамотности</vt:lpstr>
      <vt:lpstr>Критерии сформированности ФГ</vt:lpstr>
      <vt:lpstr>Критерии сформированности ФГ</vt:lpstr>
      <vt:lpstr>Международная программа для оценки образовательных достижений</vt:lpstr>
      <vt:lpstr>PISA-подобные задания. Читательская грамотность</vt:lpstr>
      <vt:lpstr>Читательская грамотность  при обучении литературе</vt:lpstr>
      <vt:lpstr>Ресурсы РЭШ по ФГ</vt:lpstr>
      <vt:lpstr>Ссылки на вебинары и материалы</vt:lpstr>
      <vt:lpstr>Методические пособия кафедры и учителей НСО</vt:lpstr>
      <vt:lpstr>Установка на ФГ при обучении русскому языку</vt:lpstr>
      <vt:lpstr>Применение технологии к смежным предметным  областям</vt:lpstr>
      <vt:lpstr>Примерный план работы муниципальных методических объединений учителей русского языка и литературы  на 2021/22 учебный год по направлению «Формирование и оценка функциональной грамотности обучающихся»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15</cp:revision>
  <dcterms:created xsi:type="dcterms:W3CDTF">2021-04-18T10:51:39Z</dcterms:created>
  <dcterms:modified xsi:type="dcterms:W3CDTF">2023-06-23T04:15:39Z</dcterms:modified>
</cp:coreProperties>
</file>