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80" r:id="rId8"/>
    <p:sldId id="282" r:id="rId9"/>
    <p:sldId id="281" r:id="rId10"/>
    <p:sldId id="283" r:id="rId11"/>
    <p:sldId id="284" r:id="rId12"/>
    <p:sldId id="337" r:id="rId13"/>
    <p:sldId id="289" r:id="rId14"/>
    <p:sldId id="290" r:id="rId15"/>
    <p:sldId id="291" r:id="rId16"/>
    <p:sldId id="293" r:id="rId17"/>
    <p:sldId id="339" r:id="rId18"/>
    <p:sldId id="297" r:id="rId19"/>
    <p:sldId id="336" r:id="rId20"/>
    <p:sldId id="296" r:id="rId21"/>
    <p:sldId id="298" r:id="rId22"/>
    <p:sldId id="299" r:id="rId23"/>
    <p:sldId id="300" r:id="rId24"/>
    <p:sldId id="302" r:id="rId25"/>
    <p:sldId id="303" r:id="rId26"/>
    <p:sldId id="304" r:id="rId27"/>
    <p:sldId id="306" r:id="rId28"/>
    <p:sldId id="308" r:id="rId29"/>
    <p:sldId id="310" r:id="rId30"/>
    <p:sldId id="312" r:id="rId31"/>
    <p:sldId id="314" r:id="rId32"/>
    <p:sldId id="316" r:id="rId33"/>
    <p:sldId id="318" r:id="rId34"/>
    <p:sldId id="320" r:id="rId35"/>
    <p:sldId id="322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3" r:id="rId45"/>
    <p:sldId id="335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131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0E8678-163B-4F29-A59F-AA30F1C1F36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76CA96D-FE6F-418B-AAD1-16D29153FF6A}">
      <dgm:prSet custT="1"/>
      <dgm:spPr>
        <a:solidFill>
          <a:srgbClr val="C9E3DF"/>
        </a:solidFill>
      </dgm:spPr>
      <dgm:t>
        <a:bodyPr/>
        <a:lstStyle/>
        <a:p>
          <a:r>
            <a:rPr lang="ru-RU" sz="2400" b="1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критически рассматривать </a:t>
          </a:r>
          <a:r>
            <a:rPr lang="ru-RU" sz="2400" b="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различных точек зрения вопросы и ситуации глобального характера;</a:t>
          </a:r>
          <a:endParaRPr lang="ru-RU" sz="2400" b="0" dirty="0">
            <a:solidFill>
              <a:srgbClr val="31474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22D292-4491-4D80-9EDE-8E6029961A43}" type="parTrans" cxnId="{F472C1F8-E7E7-4131-9C1F-9390B381D0C6}">
      <dgm:prSet/>
      <dgm:spPr/>
      <dgm:t>
        <a:bodyPr/>
        <a:lstStyle/>
        <a:p>
          <a:endParaRPr lang="ru-RU"/>
        </a:p>
      </dgm:t>
    </dgm:pt>
    <dgm:pt modelId="{975E5CF1-A589-4217-BE21-98997FCE6CEA}" type="sibTrans" cxnId="{F472C1F8-E7E7-4131-9C1F-9390B381D0C6}">
      <dgm:prSet/>
      <dgm:spPr/>
      <dgm:t>
        <a:bodyPr/>
        <a:lstStyle/>
        <a:p>
          <a:endParaRPr lang="ru-RU"/>
        </a:p>
      </dgm:t>
    </dgm:pt>
    <dgm:pt modelId="{465CA0E5-85E4-48DD-8E49-45223027EEEE}">
      <dgm:prSet custT="1"/>
      <dgm:spPr>
        <a:solidFill>
          <a:srgbClr val="C9E3DF"/>
        </a:solidFill>
      </dgm:spPr>
      <dgm:t>
        <a:bodyPr/>
        <a:lstStyle/>
        <a:p>
          <a:r>
            <a:rPr lang="ru-RU" sz="2400" b="1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осознавать, </a:t>
          </a:r>
          <a:r>
            <a:rPr lang="ru-RU" sz="2400" b="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каким образом культурные, религиозные, политические, расовые и иные </a:t>
          </a:r>
          <a:r>
            <a:rPr lang="ru-RU" sz="2400" b="1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различия могут оказывать влияние на восприятие, суждения и взгляды</a:t>
          </a:r>
          <a:r>
            <a:rPr lang="ru-RU" sz="2400" b="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400" b="0" dirty="0">
            <a:solidFill>
              <a:srgbClr val="31474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9DDCE9-464C-460A-9D50-D45F07AD81B5}" type="parTrans" cxnId="{75ED4628-22DD-4243-8B96-99D59D77512F}">
      <dgm:prSet/>
      <dgm:spPr/>
      <dgm:t>
        <a:bodyPr/>
        <a:lstStyle/>
        <a:p>
          <a:endParaRPr lang="ru-RU"/>
        </a:p>
      </dgm:t>
    </dgm:pt>
    <dgm:pt modelId="{895B9291-1D65-43ED-A8C4-99133E67C9EC}" type="sibTrans" cxnId="{75ED4628-22DD-4243-8B96-99D59D77512F}">
      <dgm:prSet/>
      <dgm:spPr/>
      <dgm:t>
        <a:bodyPr/>
        <a:lstStyle/>
        <a:p>
          <a:endParaRPr lang="ru-RU"/>
        </a:p>
      </dgm:t>
    </dgm:pt>
    <dgm:pt modelId="{A927C827-9E45-4F4C-B992-21084430A75F}">
      <dgm:prSet custT="1"/>
      <dgm:spPr>
        <a:solidFill>
          <a:srgbClr val="C9E3DF"/>
        </a:solidFill>
      </dgm:spPr>
      <dgm:t>
        <a:bodyPr/>
        <a:lstStyle/>
        <a:p>
          <a:r>
            <a:rPr lang="ru-RU" sz="2400" b="1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вступать</a:t>
          </a:r>
          <a:r>
            <a:rPr lang="ru-RU" sz="24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открытое, уважительное и </a:t>
          </a:r>
          <a:r>
            <a:rPr lang="ru-RU" sz="2400" b="1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эффективное взаимодействие с другими людьми</a:t>
          </a:r>
          <a:r>
            <a:rPr lang="ru-RU" sz="24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 основе разделяемого всеми уважения к человеческому достоинству.</a:t>
          </a:r>
          <a:endParaRPr lang="ru-RU" sz="2400" dirty="0">
            <a:solidFill>
              <a:srgbClr val="31474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945572-641E-458A-BDF6-352AD55BB887}" type="parTrans" cxnId="{4B874EBC-E06D-4E8D-A776-0B672F7A3DC0}">
      <dgm:prSet/>
      <dgm:spPr/>
      <dgm:t>
        <a:bodyPr/>
        <a:lstStyle/>
        <a:p>
          <a:endParaRPr lang="ru-RU"/>
        </a:p>
      </dgm:t>
    </dgm:pt>
    <dgm:pt modelId="{939EAB08-FB6E-4CD8-B14E-253FF17D27C1}" type="sibTrans" cxnId="{4B874EBC-E06D-4E8D-A776-0B672F7A3DC0}">
      <dgm:prSet/>
      <dgm:spPr/>
      <dgm:t>
        <a:bodyPr/>
        <a:lstStyle/>
        <a:p>
          <a:endParaRPr lang="ru-RU"/>
        </a:p>
      </dgm:t>
    </dgm:pt>
    <dgm:pt modelId="{9D3F902F-B0B6-4165-A61B-57EE763D6910}" type="pres">
      <dgm:prSet presAssocID="{4F0E8678-163B-4F29-A59F-AA30F1C1F36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31977E-B4D7-490F-B29E-12E37D6319E1}" type="pres">
      <dgm:prSet presAssocID="{576CA96D-FE6F-418B-AAD1-16D29153FF6A}" presName="parentLin" presStyleCnt="0"/>
      <dgm:spPr/>
    </dgm:pt>
    <dgm:pt modelId="{08BF8530-3F2E-4183-ADF3-C097D1BD25DC}" type="pres">
      <dgm:prSet presAssocID="{576CA96D-FE6F-418B-AAD1-16D29153FF6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7577F95-75FE-45B5-8E2E-A96DD1312E78}" type="pres">
      <dgm:prSet presAssocID="{576CA96D-FE6F-418B-AAD1-16D29153FF6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631AB-9CCE-415B-83DA-0A2623904960}" type="pres">
      <dgm:prSet presAssocID="{576CA96D-FE6F-418B-AAD1-16D29153FF6A}" presName="negativeSpace" presStyleCnt="0"/>
      <dgm:spPr/>
    </dgm:pt>
    <dgm:pt modelId="{65DDBAB6-AB15-4324-B113-AB4FE4A32BF5}" type="pres">
      <dgm:prSet presAssocID="{576CA96D-FE6F-418B-AAD1-16D29153FF6A}" presName="childText" presStyleLbl="conFgAcc1" presStyleIdx="0" presStyleCnt="3">
        <dgm:presLayoutVars>
          <dgm:bulletEnabled val="1"/>
        </dgm:presLayoutVars>
      </dgm:prSet>
      <dgm:spPr/>
    </dgm:pt>
    <dgm:pt modelId="{108D4EEB-2D3C-4097-BB09-976D1255B6BB}" type="pres">
      <dgm:prSet presAssocID="{975E5CF1-A589-4217-BE21-98997FCE6CEA}" presName="spaceBetweenRectangles" presStyleCnt="0"/>
      <dgm:spPr/>
    </dgm:pt>
    <dgm:pt modelId="{698B2201-6542-4638-8488-A272FE5DCC17}" type="pres">
      <dgm:prSet presAssocID="{465CA0E5-85E4-48DD-8E49-45223027EEEE}" presName="parentLin" presStyleCnt="0"/>
      <dgm:spPr/>
    </dgm:pt>
    <dgm:pt modelId="{DECE28BB-AFD9-450C-B404-A010A2CC26D2}" type="pres">
      <dgm:prSet presAssocID="{465CA0E5-85E4-48DD-8E49-45223027EEE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6A4584C-E80D-4ECE-A93C-8623701583E4}" type="pres">
      <dgm:prSet presAssocID="{465CA0E5-85E4-48DD-8E49-45223027EEEE}" presName="parentText" presStyleLbl="node1" presStyleIdx="1" presStyleCnt="3" custScaleX="113784" custScaleY="1409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F5935-632E-417B-94AE-022C605AE828}" type="pres">
      <dgm:prSet presAssocID="{465CA0E5-85E4-48DD-8E49-45223027EEEE}" presName="negativeSpace" presStyleCnt="0"/>
      <dgm:spPr/>
    </dgm:pt>
    <dgm:pt modelId="{3E52EBDF-75BC-4786-B5FA-4EFE63C976FA}" type="pres">
      <dgm:prSet presAssocID="{465CA0E5-85E4-48DD-8E49-45223027EEEE}" presName="childText" presStyleLbl="conFgAcc1" presStyleIdx="1" presStyleCnt="3">
        <dgm:presLayoutVars>
          <dgm:bulletEnabled val="1"/>
        </dgm:presLayoutVars>
      </dgm:prSet>
      <dgm:spPr/>
    </dgm:pt>
    <dgm:pt modelId="{65062488-0732-4B41-A30B-BC06E714C0B8}" type="pres">
      <dgm:prSet presAssocID="{895B9291-1D65-43ED-A8C4-99133E67C9EC}" presName="spaceBetweenRectangles" presStyleCnt="0"/>
      <dgm:spPr/>
    </dgm:pt>
    <dgm:pt modelId="{1FBC85EE-24EB-4667-A8F8-373E72DCCE25}" type="pres">
      <dgm:prSet presAssocID="{A927C827-9E45-4F4C-B992-21084430A75F}" presName="parentLin" presStyleCnt="0"/>
      <dgm:spPr/>
    </dgm:pt>
    <dgm:pt modelId="{E25BF431-BE43-4FCE-9333-53D976297850}" type="pres">
      <dgm:prSet presAssocID="{A927C827-9E45-4F4C-B992-21084430A75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DD36181-C002-4230-BD0D-BFE94AABAE68}" type="pres">
      <dgm:prSet presAssocID="{A927C827-9E45-4F4C-B992-21084430A75F}" presName="parentText" presStyleLbl="node1" presStyleIdx="2" presStyleCnt="3" custScaleX="111278" custScaleY="116977" custLinFactNeighborX="-12281" custLinFactNeighborY="-22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9A90F-CF91-4EF7-B767-0120EADB1BB2}" type="pres">
      <dgm:prSet presAssocID="{A927C827-9E45-4F4C-B992-21084430A75F}" presName="negativeSpace" presStyleCnt="0"/>
      <dgm:spPr/>
    </dgm:pt>
    <dgm:pt modelId="{7BFF98B1-FE15-4B2D-B93A-8D8478BE46F3}" type="pres">
      <dgm:prSet presAssocID="{A927C827-9E45-4F4C-B992-21084430A75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472C1F8-E7E7-4131-9C1F-9390B381D0C6}" srcId="{4F0E8678-163B-4F29-A59F-AA30F1C1F361}" destId="{576CA96D-FE6F-418B-AAD1-16D29153FF6A}" srcOrd="0" destOrd="0" parTransId="{A022D292-4491-4D80-9EDE-8E6029961A43}" sibTransId="{975E5CF1-A589-4217-BE21-98997FCE6CEA}"/>
    <dgm:cxn modelId="{26B0DAA9-B17D-42C3-974B-3F60F8F99B53}" type="presOf" srcId="{A927C827-9E45-4F4C-B992-21084430A75F}" destId="{5DD36181-C002-4230-BD0D-BFE94AABAE68}" srcOrd="1" destOrd="0" presId="urn:microsoft.com/office/officeart/2005/8/layout/list1"/>
    <dgm:cxn modelId="{407032AC-88C5-4AFE-A84C-09FA5DBDF954}" type="presOf" srcId="{576CA96D-FE6F-418B-AAD1-16D29153FF6A}" destId="{A7577F95-75FE-45B5-8E2E-A96DD1312E78}" srcOrd="1" destOrd="0" presId="urn:microsoft.com/office/officeart/2005/8/layout/list1"/>
    <dgm:cxn modelId="{B1BA8F6A-4080-4CA4-8532-97E48C188738}" type="presOf" srcId="{465CA0E5-85E4-48DD-8E49-45223027EEEE}" destId="{DECE28BB-AFD9-450C-B404-A010A2CC26D2}" srcOrd="0" destOrd="0" presId="urn:microsoft.com/office/officeart/2005/8/layout/list1"/>
    <dgm:cxn modelId="{4B874EBC-E06D-4E8D-A776-0B672F7A3DC0}" srcId="{4F0E8678-163B-4F29-A59F-AA30F1C1F361}" destId="{A927C827-9E45-4F4C-B992-21084430A75F}" srcOrd="2" destOrd="0" parTransId="{83945572-641E-458A-BDF6-352AD55BB887}" sibTransId="{939EAB08-FB6E-4CD8-B14E-253FF17D27C1}"/>
    <dgm:cxn modelId="{640A1E69-0CE7-4841-825E-E383B067C812}" type="presOf" srcId="{576CA96D-FE6F-418B-AAD1-16D29153FF6A}" destId="{08BF8530-3F2E-4183-ADF3-C097D1BD25DC}" srcOrd="0" destOrd="0" presId="urn:microsoft.com/office/officeart/2005/8/layout/list1"/>
    <dgm:cxn modelId="{F7B65086-616E-4BF0-A502-AD1E64B94EDF}" type="presOf" srcId="{465CA0E5-85E4-48DD-8E49-45223027EEEE}" destId="{96A4584C-E80D-4ECE-A93C-8623701583E4}" srcOrd="1" destOrd="0" presId="urn:microsoft.com/office/officeart/2005/8/layout/list1"/>
    <dgm:cxn modelId="{83E734D8-C381-47A9-AEFA-328DC88FE8FD}" type="presOf" srcId="{4F0E8678-163B-4F29-A59F-AA30F1C1F361}" destId="{9D3F902F-B0B6-4165-A61B-57EE763D6910}" srcOrd="0" destOrd="0" presId="urn:microsoft.com/office/officeart/2005/8/layout/list1"/>
    <dgm:cxn modelId="{F8CEB96B-A8D3-46AD-8250-F94AA5C64364}" type="presOf" srcId="{A927C827-9E45-4F4C-B992-21084430A75F}" destId="{E25BF431-BE43-4FCE-9333-53D976297850}" srcOrd="0" destOrd="0" presId="urn:microsoft.com/office/officeart/2005/8/layout/list1"/>
    <dgm:cxn modelId="{75ED4628-22DD-4243-8B96-99D59D77512F}" srcId="{4F0E8678-163B-4F29-A59F-AA30F1C1F361}" destId="{465CA0E5-85E4-48DD-8E49-45223027EEEE}" srcOrd="1" destOrd="0" parTransId="{019DDCE9-464C-460A-9D50-D45F07AD81B5}" sibTransId="{895B9291-1D65-43ED-A8C4-99133E67C9EC}"/>
    <dgm:cxn modelId="{3D1CBB82-EE61-4187-AF50-DC260DC0AF61}" type="presParOf" srcId="{9D3F902F-B0B6-4165-A61B-57EE763D6910}" destId="{7D31977E-B4D7-490F-B29E-12E37D6319E1}" srcOrd="0" destOrd="0" presId="urn:microsoft.com/office/officeart/2005/8/layout/list1"/>
    <dgm:cxn modelId="{4F859C24-E3D1-4840-92D5-06E6AE966D10}" type="presParOf" srcId="{7D31977E-B4D7-490F-B29E-12E37D6319E1}" destId="{08BF8530-3F2E-4183-ADF3-C097D1BD25DC}" srcOrd="0" destOrd="0" presId="urn:microsoft.com/office/officeart/2005/8/layout/list1"/>
    <dgm:cxn modelId="{2EB8180F-15D6-42DC-8D51-3DFDCEC8551B}" type="presParOf" srcId="{7D31977E-B4D7-490F-B29E-12E37D6319E1}" destId="{A7577F95-75FE-45B5-8E2E-A96DD1312E78}" srcOrd="1" destOrd="0" presId="urn:microsoft.com/office/officeart/2005/8/layout/list1"/>
    <dgm:cxn modelId="{A34E1BC9-F3FB-43F9-AA3E-EE45495328AA}" type="presParOf" srcId="{9D3F902F-B0B6-4165-A61B-57EE763D6910}" destId="{D4E631AB-9CCE-415B-83DA-0A2623904960}" srcOrd="1" destOrd="0" presId="urn:microsoft.com/office/officeart/2005/8/layout/list1"/>
    <dgm:cxn modelId="{E5EAE3C8-DD58-4793-B989-F97E0AA99742}" type="presParOf" srcId="{9D3F902F-B0B6-4165-A61B-57EE763D6910}" destId="{65DDBAB6-AB15-4324-B113-AB4FE4A32BF5}" srcOrd="2" destOrd="0" presId="urn:microsoft.com/office/officeart/2005/8/layout/list1"/>
    <dgm:cxn modelId="{5C46DEFD-5CAF-47CA-BBB2-2BC7E2FD1245}" type="presParOf" srcId="{9D3F902F-B0B6-4165-A61B-57EE763D6910}" destId="{108D4EEB-2D3C-4097-BB09-976D1255B6BB}" srcOrd="3" destOrd="0" presId="urn:microsoft.com/office/officeart/2005/8/layout/list1"/>
    <dgm:cxn modelId="{98FAB184-DE81-4B7B-A138-DD0E289E966C}" type="presParOf" srcId="{9D3F902F-B0B6-4165-A61B-57EE763D6910}" destId="{698B2201-6542-4638-8488-A272FE5DCC17}" srcOrd="4" destOrd="0" presId="urn:microsoft.com/office/officeart/2005/8/layout/list1"/>
    <dgm:cxn modelId="{6F02ADD0-B8CC-46C7-9BA5-42EA6C972A83}" type="presParOf" srcId="{698B2201-6542-4638-8488-A272FE5DCC17}" destId="{DECE28BB-AFD9-450C-B404-A010A2CC26D2}" srcOrd="0" destOrd="0" presId="urn:microsoft.com/office/officeart/2005/8/layout/list1"/>
    <dgm:cxn modelId="{6551A10F-521B-4A1F-AD53-AED0DC58B049}" type="presParOf" srcId="{698B2201-6542-4638-8488-A272FE5DCC17}" destId="{96A4584C-E80D-4ECE-A93C-8623701583E4}" srcOrd="1" destOrd="0" presId="urn:microsoft.com/office/officeart/2005/8/layout/list1"/>
    <dgm:cxn modelId="{6F3ABCCA-9A74-4ED2-A042-B6648B3DA922}" type="presParOf" srcId="{9D3F902F-B0B6-4165-A61B-57EE763D6910}" destId="{411F5935-632E-417B-94AE-022C605AE828}" srcOrd="5" destOrd="0" presId="urn:microsoft.com/office/officeart/2005/8/layout/list1"/>
    <dgm:cxn modelId="{FFF9CF53-4615-44DE-9EDF-A8156AB880A2}" type="presParOf" srcId="{9D3F902F-B0B6-4165-A61B-57EE763D6910}" destId="{3E52EBDF-75BC-4786-B5FA-4EFE63C976FA}" srcOrd="6" destOrd="0" presId="urn:microsoft.com/office/officeart/2005/8/layout/list1"/>
    <dgm:cxn modelId="{AEB6D867-C7EE-4EC4-8D0F-40EFFC8E21C0}" type="presParOf" srcId="{9D3F902F-B0B6-4165-A61B-57EE763D6910}" destId="{65062488-0732-4B41-A30B-BC06E714C0B8}" srcOrd="7" destOrd="0" presId="urn:microsoft.com/office/officeart/2005/8/layout/list1"/>
    <dgm:cxn modelId="{6C590ABE-52D6-4ABA-B859-E37DB5057236}" type="presParOf" srcId="{9D3F902F-B0B6-4165-A61B-57EE763D6910}" destId="{1FBC85EE-24EB-4667-A8F8-373E72DCCE25}" srcOrd="8" destOrd="0" presId="urn:microsoft.com/office/officeart/2005/8/layout/list1"/>
    <dgm:cxn modelId="{4D725A28-DDCA-438D-ADB5-F745FD5EA55A}" type="presParOf" srcId="{1FBC85EE-24EB-4667-A8F8-373E72DCCE25}" destId="{E25BF431-BE43-4FCE-9333-53D976297850}" srcOrd="0" destOrd="0" presId="urn:microsoft.com/office/officeart/2005/8/layout/list1"/>
    <dgm:cxn modelId="{2F34F748-ACF8-4744-A288-3ACC16FD095A}" type="presParOf" srcId="{1FBC85EE-24EB-4667-A8F8-373E72DCCE25}" destId="{5DD36181-C002-4230-BD0D-BFE94AABAE68}" srcOrd="1" destOrd="0" presId="urn:microsoft.com/office/officeart/2005/8/layout/list1"/>
    <dgm:cxn modelId="{5A453C14-55E8-4838-BA83-FB2711B01353}" type="presParOf" srcId="{9D3F902F-B0B6-4165-A61B-57EE763D6910}" destId="{17F9A90F-CF91-4EF7-B767-0120EADB1BB2}" srcOrd="9" destOrd="0" presId="urn:microsoft.com/office/officeart/2005/8/layout/list1"/>
    <dgm:cxn modelId="{51A3B6C3-22C2-4935-89AD-BB091F6FB4DE}" type="presParOf" srcId="{9D3F902F-B0B6-4165-A61B-57EE763D6910}" destId="{7BFF98B1-FE15-4B2D-B93A-8D8478BE46F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1F8DE1-CF56-4284-9AEC-6EB89770662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68C068-4E03-4F55-9356-F4A0A07B4EAC}">
      <dgm:prSet phldrT="[Текст]" custT="1"/>
      <dgm:spPr>
        <a:xfrm>
          <a:off x="1278013" y="3966507"/>
          <a:ext cx="3211553" cy="861434"/>
        </a:xfrm>
        <a:solidFill>
          <a:srgbClr val="C9E3DF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2400" b="1" dirty="0" smtClean="0">
              <a:solidFill>
                <a:srgbClr val="31474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Разработка новых программ</a:t>
          </a:r>
          <a:endParaRPr lang="ru-RU" sz="2400" b="1" dirty="0">
            <a:solidFill>
              <a:srgbClr val="314749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870EF50-1BAC-42FE-B5A1-EC530A564492}" type="parTrans" cxnId="{F94A41AD-7566-4ACA-BED9-74A4F0E3C425}">
      <dgm:prSet/>
      <dgm:spPr/>
      <dgm:t>
        <a:bodyPr/>
        <a:lstStyle/>
        <a:p>
          <a:endParaRPr lang="ru-RU"/>
        </a:p>
      </dgm:t>
    </dgm:pt>
    <dgm:pt modelId="{057FEF9C-74B9-483F-BBE7-CFD1CAEBD659}" type="sibTrans" cxnId="{F94A41AD-7566-4ACA-BED9-74A4F0E3C425}">
      <dgm:prSet/>
      <dgm:spPr>
        <a:xfrm>
          <a:off x="387570" y="3122460"/>
          <a:ext cx="1489036" cy="1488937"/>
        </a:xfr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8760C08-A0F5-45DC-A609-DF5FB2426833}">
      <dgm:prSet phldrT="[Текст]" custT="1"/>
      <dgm:spPr>
        <a:xfrm>
          <a:off x="2635419" y="2281573"/>
          <a:ext cx="3211553" cy="861434"/>
        </a:xfrm>
        <a:solidFill>
          <a:srgbClr val="C9E3DF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indent="0" algn="ctr"/>
          <a:r>
            <a:rPr lang="ru-RU" sz="2000" b="1" dirty="0" smtClean="0">
              <a:solidFill>
                <a:srgbClr val="31474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Проектирование точечных изменений </a:t>
          </a:r>
          <a:endParaRPr lang="ru-RU" sz="2000" b="1" dirty="0">
            <a:solidFill>
              <a:srgbClr val="314749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8E93927-C679-463C-89DE-3EFCB42BE347}" type="parTrans" cxnId="{301B88F2-8810-4C2E-84DE-3F6F13FB8367}">
      <dgm:prSet/>
      <dgm:spPr/>
      <dgm:t>
        <a:bodyPr/>
        <a:lstStyle/>
        <a:p>
          <a:endParaRPr lang="ru-RU"/>
        </a:p>
      </dgm:t>
    </dgm:pt>
    <dgm:pt modelId="{A891D826-830E-4701-8A0D-93D86401C739}" type="sibTrans" cxnId="{301B88F2-8810-4C2E-84DE-3F6F13FB8367}">
      <dgm:prSet/>
      <dgm:spPr>
        <a:xfrm>
          <a:off x="1744975" y="1437526"/>
          <a:ext cx="1489036" cy="1488937"/>
        </a:xfr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609D7F7-B437-4124-8218-AE7C1B2FD7DA}" type="pres">
      <dgm:prSet presAssocID="{201F8DE1-CF56-4284-9AEC-6EB89770662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34BBE71-FAC0-4DDB-92A1-6BD5B042C792}" type="pres">
      <dgm:prSet presAssocID="{201F8DE1-CF56-4284-9AEC-6EB89770662A}" presName="dot1" presStyleLbl="alignNode1" presStyleIdx="0" presStyleCnt="10"/>
      <dgm:spPr>
        <a:xfrm>
          <a:off x="2192282" y="3032597"/>
          <a:ext cx="148903" cy="14890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3A73664-24DD-4357-B099-07C37D9DA671}" type="pres">
      <dgm:prSet presAssocID="{201F8DE1-CF56-4284-9AEC-6EB89770662A}" presName="dot2" presStyleLbl="alignNode1" presStyleIdx="1" presStyleCnt="10"/>
      <dgm:spPr>
        <a:xfrm>
          <a:off x="2061842" y="3241633"/>
          <a:ext cx="148903" cy="14890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61D16A2-0FE8-4D78-A46E-201C9A48A763}" type="pres">
      <dgm:prSet presAssocID="{201F8DE1-CF56-4284-9AEC-6EB89770662A}" presName="dot3" presStyleLbl="alignNode1" presStyleIdx="2" presStyleCnt="10"/>
      <dgm:spPr>
        <a:xfrm>
          <a:off x="1906387" y="3422613"/>
          <a:ext cx="148903" cy="14890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084AB95-FCAA-4DA2-8526-EFA8E5DE4A3B}" type="pres">
      <dgm:prSet presAssocID="{201F8DE1-CF56-4284-9AEC-6EB89770662A}" presName="dotArrow1" presStyleLbl="alignNode1" presStyleIdx="3" presStyleCnt="10"/>
      <dgm:spPr>
        <a:xfrm>
          <a:off x="2092218" y="928801"/>
          <a:ext cx="148903" cy="14890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BFD906E-0C0F-425C-BEE5-A76806DFB5A6}" type="pres">
      <dgm:prSet presAssocID="{201F8DE1-CF56-4284-9AEC-6EB89770662A}" presName="dotArrow2" presStyleLbl="alignNode1" presStyleIdx="4" presStyleCnt="10"/>
      <dgm:spPr>
        <a:xfrm>
          <a:off x="2291154" y="810255"/>
          <a:ext cx="148903" cy="14890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7E2984B-317D-486B-A491-38B7DE959D97}" type="pres">
      <dgm:prSet presAssocID="{201F8DE1-CF56-4284-9AEC-6EB89770662A}" presName="dotArrow3" presStyleLbl="alignNode1" presStyleIdx="5" presStyleCnt="10"/>
      <dgm:spPr>
        <a:xfrm>
          <a:off x="2489493" y="691709"/>
          <a:ext cx="148903" cy="14890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3ACF663-83F3-4C8A-8998-E5609EA089BE}" type="pres">
      <dgm:prSet presAssocID="{201F8DE1-CF56-4284-9AEC-6EB89770662A}" presName="dotArrow4" presStyleLbl="alignNode1" presStyleIdx="6" presStyleCnt="10"/>
      <dgm:spPr>
        <a:xfrm>
          <a:off x="2687833" y="810255"/>
          <a:ext cx="148903" cy="14890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933AD0E-2ECB-4143-94D9-F0590679ACE2}" type="pres">
      <dgm:prSet presAssocID="{201F8DE1-CF56-4284-9AEC-6EB89770662A}" presName="dotArrow5" presStyleLbl="alignNode1" presStyleIdx="7" presStyleCnt="10"/>
      <dgm:spPr>
        <a:xfrm>
          <a:off x="2886768" y="928801"/>
          <a:ext cx="148903" cy="14890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A3776B2-53BE-4B3E-A027-5D58BBFDE267}" type="pres">
      <dgm:prSet presAssocID="{201F8DE1-CF56-4284-9AEC-6EB89770662A}" presName="dotArrow6" presStyleLbl="alignNode1" presStyleIdx="8" presStyleCnt="10"/>
      <dgm:spPr>
        <a:xfrm>
          <a:off x="2489493" y="941841"/>
          <a:ext cx="148903" cy="14890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CA7CE40C-6BF6-4BF2-8962-BADD920271F7}" type="pres">
      <dgm:prSet presAssocID="{201F8DE1-CF56-4284-9AEC-6EB89770662A}" presName="dotArrow7" presStyleLbl="alignNode1" presStyleIdx="9" presStyleCnt="10"/>
      <dgm:spPr>
        <a:xfrm>
          <a:off x="2489493" y="1191973"/>
          <a:ext cx="148903" cy="148903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4669A1E-202C-4C0D-8DFE-AFE7E64D42E4}" type="pres">
      <dgm:prSet presAssocID="{D668C068-4E03-4F55-9356-F4A0A07B4EAC}" presName="parTx1" presStyleLbl="node1" presStyleIdx="0" presStyleCnt="2" custScaleX="128777" custScaleY="173005" custLinFactNeighborX="18788" custLinFactNeighborY="41839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F0D26BE-5169-46CC-9104-652354D0D801}" type="pres">
      <dgm:prSet presAssocID="{057FEF9C-74B9-483F-BBE7-CFD1CAEBD659}" presName="picture1" presStyleCnt="0"/>
      <dgm:spPr/>
    </dgm:pt>
    <dgm:pt modelId="{3E496EC9-267C-483C-A2A5-ABD205AF5935}" type="pres">
      <dgm:prSet presAssocID="{057FEF9C-74B9-483F-BBE7-CFD1CAEBD659}" presName="imageRepeatNode" presStyleLbl="fgImgPlace1" presStyleIdx="0" presStyleCnt="2" custLinFactNeighborX="-12382" custLinFactNeighborY="30200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330FCEC9-513B-4F3F-AAC2-785650145C7E}" type="pres">
      <dgm:prSet presAssocID="{D8760C08-A0F5-45DC-A609-DF5FB2426833}" presName="parTx2" presStyleLbl="node1" presStyleIdx="1" presStyleCnt="2" custScaleX="99614" custScaleY="199626" custLinFactNeighborX="-1640" custLinFactNeighborY="-36259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9A2571D-D8C9-45A4-836A-C515EA185731}" type="pres">
      <dgm:prSet presAssocID="{A891D826-830E-4701-8A0D-93D86401C739}" presName="picture2" presStyleCnt="0"/>
      <dgm:spPr/>
    </dgm:pt>
    <dgm:pt modelId="{AB5F887D-E2D1-4B23-84CF-F336BC36EBDB}" type="pres">
      <dgm:prSet presAssocID="{A891D826-830E-4701-8A0D-93D86401C739}" presName="imageRepeatNode" presStyleLbl="fgImgPlace1" presStyleIdx="1" presStyleCnt="2" custLinFactNeighborX="-23536" custLinFactNeighborY="67"/>
      <dgm:spPr>
        <a:prstGeom prst="ellipse">
          <a:avLst/>
        </a:prstGeom>
      </dgm:spPr>
      <dgm:t>
        <a:bodyPr/>
        <a:lstStyle/>
        <a:p>
          <a:endParaRPr lang="ru-RU"/>
        </a:p>
      </dgm:t>
    </dgm:pt>
  </dgm:ptLst>
  <dgm:cxnLst>
    <dgm:cxn modelId="{10E02B39-9A5E-44B8-969E-7BDFED4D8958}" type="presOf" srcId="{D8760C08-A0F5-45DC-A609-DF5FB2426833}" destId="{330FCEC9-513B-4F3F-AAC2-785650145C7E}" srcOrd="0" destOrd="0" presId="urn:microsoft.com/office/officeart/2008/layout/AscendingPictureAccentProcess"/>
    <dgm:cxn modelId="{A18B9AF3-1F63-4E8A-95A7-91755DF54312}" type="presOf" srcId="{D668C068-4E03-4F55-9356-F4A0A07B4EAC}" destId="{84669A1E-202C-4C0D-8DFE-AFE7E64D42E4}" srcOrd="0" destOrd="0" presId="urn:microsoft.com/office/officeart/2008/layout/AscendingPictureAccentProcess"/>
    <dgm:cxn modelId="{F94A41AD-7566-4ACA-BED9-74A4F0E3C425}" srcId="{201F8DE1-CF56-4284-9AEC-6EB89770662A}" destId="{D668C068-4E03-4F55-9356-F4A0A07B4EAC}" srcOrd="0" destOrd="0" parTransId="{3870EF50-1BAC-42FE-B5A1-EC530A564492}" sibTransId="{057FEF9C-74B9-483F-BBE7-CFD1CAEBD659}"/>
    <dgm:cxn modelId="{301B88F2-8810-4C2E-84DE-3F6F13FB8367}" srcId="{201F8DE1-CF56-4284-9AEC-6EB89770662A}" destId="{D8760C08-A0F5-45DC-A609-DF5FB2426833}" srcOrd="1" destOrd="0" parTransId="{E8E93927-C679-463C-89DE-3EFCB42BE347}" sibTransId="{A891D826-830E-4701-8A0D-93D86401C739}"/>
    <dgm:cxn modelId="{8FFA9275-1130-427B-A7D3-AE782A16022B}" type="presOf" srcId="{057FEF9C-74B9-483F-BBE7-CFD1CAEBD659}" destId="{3E496EC9-267C-483C-A2A5-ABD205AF5935}" srcOrd="0" destOrd="0" presId="urn:microsoft.com/office/officeart/2008/layout/AscendingPictureAccentProcess"/>
    <dgm:cxn modelId="{040E26C4-3FBD-49F8-873A-E9CC98F22EEB}" type="presOf" srcId="{A891D826-830E-4701-8A0D-93D86401C739}" destId="{AB5F887D-E2D1-4B23-84CF-F336BC36EBDB}" srcOrd="0" destOrd="0" presId="urn:microsoft.com/office/officeart/2008/layout/AscendingPictureAccentProcess"/>
    <dgm:cxn modelId="{9E6C6116-38DA-4D93-B952-8F1D446012CE}" type="presOf" srcId="{201F8DE1-CF56-4284-9AEC-6EB89770662A}" destId="{A609D7F7-B437-4124-8218-AE7C1B2FD7DA}" srcOrd="0" destOrd="0" presId="urn:microsoft.com/office/officeart/2008/layout/AscendingPictureAccentProcess"/>
    <dgm:cxn modelId="{399EB412-20CD-41F1-B737-623F7047CA14}" type="presParOf" srcId="{A609D7F7-B437-4124-8218-AE7C1B2FD7DA}" destId="{034BBE71-FAC0-4DDB-92A1-6BD5B042C792}" srcOrd="0" destOrd="0" presId="urn:microsoft.com/office/officeart/2008/layout/AscendingPictureAccentProcess"/>
    <dgm:cxn modelId="{911A1161-290D-493A-B08C-5AD725F8DCB5}" type="presParOf" srcId="{A609D7F7-B437-4124-8218-AE7C1B2FD7DA}" destId="{B3A73664-24DD-4357-B099-07C37D9DA671}" srcOrd="1" destOrd="0" presId="urn:microsoft.com/office/officeart/2008/layout/AscendingPictureAccentProcess"/>
    <dgm:cxn modelId="{D552FBDB-54A0-47C5-BCD1-50F2F2D20C60}" type="presParOf" srcId="{A609D7F7-B437-4124-8218-AE7C1B2FD7DA}" destId="{D61D16A2-0FE8-4D78-A46E-201C9A48A763}" srcOrd="2" destOrd="0" presId="urn:microsoft.com/office/officeart/2008/layout/AscendingPictureAccentProcess"/>
    <dgm:cxn modelId="{3DFD5D98-D1A5-4C04-8309-CF69CB513B82}" type="presParOf" srcId="{A609D7F7-B437-4124-8218-AE7C1B2FD7DA}" destId="{8084AB95-FCAA-4DA2-8526-EFA8E5DE4A3B}" srcOrd="3" destOrd="0" presId="urn:microsoft.com/office/officeart/2008/layout/AscendingPictureAccentProcess"/>
    <dgm:cxn modelId="{6954204F-4858-4A1E-AACF-512F018BA727}" type="presParOf" srcId="{A609D7F7-B437-4124-8218-AE7C1B2FD7DA}" destId="{BBFD906E-0C0F-425C-BEE5-A76806DFB5A6}" srcOrd="4" destOrd="0" presId="urn:microsoft.com/office/officeart/2008/layout/AscendingPictureAccentProcess"/>
    <dgm:cxn modelId="{A1EC5D68-C6D4-48C8-ABA3-B7A344A507CF}" type="presParOf" srcId="{A609D7F7-B437-4124-8218-AE7C1B2FD7DA}" destId="{07E2984B-317D-486B-A491-38B7DE959D97}" srcOrd="5" destOrd="0" presId="urn:microsoft.com/office/officeart/2008/layout/AscendingPictureAccentProcess"/>
    <dgm:cxn modelId="{0F910760-23B6-41D9-99A5-709A52B44DF8}" type="presParOf" srcId="{A609D7F7-B437-4124-8218-AE7C1B2FD7DA}" destId="{F3ACF663-83F3-4C8A-8998-E5609EA089BE}" srcOrd="6" destOrd="0" presId="urn:microsoft.com/office/officeart/2008/layout/AscendingPictureAccentProcess"/>
    <dgm:cxn modelId="{5667E5FD-CFD1-469B-AE1F-FA7D70D22547}" type="presParOf" srcId="{A609D7F7-B437-4124-8218-AE7C1B2FD7DA}" destId="{6933AD0E-2ECB-4143-94D9-F0590679ACE2}" srcOrd="7" destOrd="0" presId="urn:microsoft.com/office/officeart/2008/layout/AscendingPictureAccentProcess"/>
    <dgm:cxn modelId="{9EB572A5-ADBA-43DF-8ECC-4EE24D9E34DA}" type="presParOf" srcId="{A609D7F7-B437-4124-8218-AE7C1B2FD7DA}" destId="{7A3776B2-53BE-4B3E-A027-5D58BBFDE267}" srcOrd="8" destOrd="0" presId="urn:microsoft.com/office/officeart/2008/layout/AscendingPictureAccentProcess"/>
    <dgm:cxn modelId="{216E5170-81FF-456B-9588-10A7E559662E}" type="presParOf" srcId="{A609D7F7-B437-4124-8218-AE7C1B2FD7DA}" destId="{CA7CE40C-6BF6-4BF2-8962-BADD920271F7}" srcOrd="9" destOrd="0" presId="urn:microsoft.com/office/officeart/2008/layout/AscendingPictureAccentProcess"/>
    <dgm:cxn modelId="{5F823481-8778-451B-912A-51E7D203CEDA}" type="presParOf" srcId="{A609D7F7-B437-4124-8218-AE7C1B2FD7DA}" destId="{84669A1E-202C-4C0D-8DFE-AFE7E64D42E4}" srcOrd="10" destOrd="0" presId="urn:microsoft.com/office/officeart/2008/layout/AscendingPictureAccentProcess"/>
    <dgm:cxn modelId="{EA086AEF-3485-48E8-9916-B98C36FB9E64}" type="presParOf" srcId="{A609D7F7-B437-4124-8218-AE7C1B2FD7DA}" destId="{2F0D26BE-5169-46CC-9104-652354D0D801}" srcOrd="11" destOrd="0" presId="urn:microsoft.com/office/officeart/2008/layout/AscendingPictureAccentProcess"/>
    <dgm:cxn modelId="{20CC3E85-2234-4CF4-9184-8FBFD0547ACD}" type="presParOf" srcId="{2F0D26BE-5169-46CC-9104-652354D0D801}" destId="{3E496EC9-267C-483C-A2A5-ABD205AF5935}" srcOrd="0" destOrd="0" presId="urn:microsoft.com/office/officeart/2008/layout/AscendingPictureAccentProcess"/>
    <dgm:cxn modelId="{8BC50D37-821B-4002-9378-FDCD2F8FC979}" type="presParOf" srcId="{A609D7F7-B437-4124-8218-AE7C1B2FD7DA}" destId="{330FCEC9-513B-4F3F-AAC2-785650145C7E}" srcOrd="12" destOrd="0" presId="urn:microsoft.com/office/officeart/2008/layout/AscendingPictureAccentProcess"/>
    <dgm:cxn modelId="{05DB31A9-B2CE-4E3D-8AB4-B7BC7D509134}" type="presParOf" srcId="{A609D7F7-B437-4124-8218-AE7C1B2FD7DA}" destId="{C9A2571D-D8C9-45A4-836A-C515EA185731}" srcOrd="13" destOrd="0" presId="urn:microsoft.com/office/officeart/2008/layout/AscendingPictureAccentProcess"/>
    <dgm:cxn modelId="{C0186160-66D0-4322-8271-BE25DD3931AA}" type="presParOf" srcId="{C9A2571D-D8C9-45A4-836A-C515EA185731}" destId="{AB5F887D-E2D1-4B23-84CF-F336BC36EBDB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DBAB6-AB15-4324-B113-AB4FE4A32BF5}">
      <dsp:nvSpPr>
        <dsp:cNvPr id="0" name=""/>
        <dsp:cNvSpPr/>
      </dsp:nvSpPr>
      <dsp:spPr>
        <a:xfrm>
          <a:off x="0" y="522629"/>
          <a:ext cx="8686800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77F95-75FE-45B5-8E2E-A96DD1312E78}">
      <dsp:nvSpPr>
        <dsp:cNvPr id="0" name=""/>
        <dsp:cNvSpPr/>
      </dsp:nvSpPr>
      <dsp:spPr>
        <a:xfrm>
          <a:off x="434340" y="6029"/>
          <a:ext cx="6080760" cy="1033200"/>
        </a:xfrm>
        <a:prstGeom prst="roundRect">
          <a:avLst/>
        </a:prstGeom>
        <a:solidFill>
          <a:srgbClr val="C9E3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критически рассматривать </a:t>
          </a:r>
          <a:r>
            <a:rPr lang="ru-RU" sz="2400" b="0" kern="12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различных точек зрения вопросы и ситуации глобального характера;</a:t>
          </a:r>
          <a:endParaRPr lang="ru-RU" sz="2400" b="0" kern="1200" dirty="0">
            <a:solidFill>
              <a:srgbClr val="31474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777" y="56466"/>
        <a:ext cx="5979886" cy="932326"/>
      </dsp:txXfrm>
    </dsp:sp>
    <dsp:sp modelId="{3E52EBDF-75BC-4786-B5FA-4EFE63C976FA}">
      <dsp:nvSpPr>
        <dsp:cNvPr id="0" name=""/>
        <dsp:cNvSpPr/>
      </dsp:nvSpPr>
      <dsp:spPr>
        <a:xfrm>
          <a:off x="0" y="2533738"/>
          <a:ext cx="8686800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4584C-E80D-4ECE-A93C-8623701583E4}">
      <dsp:nvSpPr>
        <dsp:cNvPr id="0" name=""/>
        <dsp:cNvSpPr/>
      </dsp:nvSpPr>
      <dsp:spPr>
        <a:xfrm>
          <a:off x="434340" y="1593629"/>
          <a:ext cx="6918931" cy="1456708"/>
        </a:xfrm>
        <a:prstGeom prst="roundRect">
          <a:avLst/>
        </a:prstGeom>
        <a:solidFill>
          <a:srgbClr val="C9E3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осознавать, </a:t>
          </a:r>
          <a:r>
            <a:rPr lang="ru-RU" sz="2400" b="0" kern="12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каким образом культурные, религиозные, политические, расовые и иные </a:t>
          </a:r>
          <a:r>
            <a:rPr lang="ru-RU" sz="2400" b="1" kern="12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различия могут оказывать влияние на восприятие, суждения и взгляды</a:t>
          </a:r>
          <a:r>
            <a:rPr lang="ru-RU" sz="2400" b="0" kern="12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400" b="0" kern="1200" dirty="0">
            <a:solidFill>
              <a:srgbClr val="31474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5451" y="1664740"/>
        <a:ext cx="6776709" cy="1314486"/>
      </dsp:txXfrm>
    </dsp:sp>
    <dsp:sp modelId="{7BFF98B1-FE15-4B2D-B93A-8D8478BE46F3}">
      <dsp:nvSpPr>
        <dsp:cNvPr id="0" name=""/>
        <dsp:cNvSpPr/>
      </dsp:nvSpPr>
      <dsp:spPr>
        <a:xfrm>
          <a:off x="0" y="4296745"/>
          <a:ext cx="8686800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36181-C002-4230-BD0D-BFE94AABAE68}">
      <dsp:nvSpPr>
        <dsp:cNvPr id="0" name=""/>
        <dsp:cNvSpPr/>
      </dsp:nvSpPr>
      <dsp:spPr>
        <a:xfrm>
          <a:off x="380998" y="3581398"/>
          <a:ext cx="6766548" cy="1208606"/>
        </a:xfrm>
        <a:prstGeom prst="roundRect">
          <a:avLst/>
        </a:prstGeom>
        <a:solidFill>
          <a:srgbClr val="C9E3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вступать</a:t>
          </a:r>
          <a:r>
            <a:rPr lang="ru-RU" sz="2400" kern="12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открытое, уважительное и </a:t>
          </a:r>
          <a:r>
            <a:rPr lang="ru-RU" sz="2400" b="1" kern="12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эффективное взаимодействие с другими людьми</a:t>
          </a:r>
          <a:r>
            <a:rPr lang="ru-RU" sz="2400" kern="1200" dirty="0" smtClean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 основе разделяемого всеми уважения к человеческому достоинству.</a:t>
          </a:r>
          <a:endParaRPr lang="ru-RU" sz="2400" kern="1200" dirty="0">
            <a:solidFill>
              <a:srgbClr val="314749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997" y="3640397"/>
        <a:ext cx="6648550" cy="10906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BBE71-FAC0-4DDB-92A1-6BD5B042C792}">
      <dsp:nvSpPr>
        <dsp:cNvPr id="0" name=""/>
        <dsp:cNvSpPr/>
      </dsp:nvSpPr>
      <dsp:spPr>
        <a:xfrm>
          <a:off x="1646535" y="2846487"/>
          <a:ext cx="111677" cy="11167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73664-24DD-4357-B099-07C37D9DA671}">
      <dsp:nvSpPr>
        <dsp:cNvPr id="0" name=""/>
        <dsp:cNvSpPr/>
      </dsp:nvSpPr>
      <dsp:spPr>
        <a:xfrm>
          <a:off x="1548706" y="3003264"/>
          <a:ext cx="111677" cy="11167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D16A2-0FE8-4D78-A46E-201C9A48A763}">
      <dsp:nvSpPr>
        <dsp:cNvPr id="0" name=""/>
        <dsp:cNvSpPr/>
      </dsp:nvSpPr>
      <dsp:spPr>
        <a:xfrm>
          <a:off x="1432114" y="3138999"/>
          <a:ext cx="111677" cy="11167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4AB95-FCAA-4DA2-8526-EFA8E5DE4A3B}">
      <dsp:nvSpPr>
        <dsp:cNvPr id="0" name=""/>
        <dsp:cNvSpPr/>
      </dsp:nvSpPr>
      <dsp:spPr>
        <a:xfrm>
          <a:off x="1571488" y="1268640"/>
          <a:ext cx="111677" cy="11167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FD906E-0C0F-425C-BEE5-A76806DFB5A6}">
      <dsp:nvSpPr>
        <dsp:cNvPr id="0" name=""/>
        <dsp:cNvSpPr/>
      </dsp:nvSpPr>
      <dsp:spPr>
        <a:xfrm>
          <a:off x="1720689" y="1179731"/>
          <a:ext cx="111677" cy="11167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2984B-317D-486B-A491-38B7DE959D97}">
      <dsp:nvSpPr>
        <dsp:cNvPr id="0" name=""/>
        <dsp:cNvSpPr/>
      </dsp:nvSpPr>
      <dsp:spPr>
        <a:xfrm>
          <a:off x="1869444" y="1090821"/>
          <a:ext cx="111677" cy="11167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CF663-83F3-4C8A-8998-E5609EA089BE}">
      <dsp:nvSpPr>
        <dsp:cNvPr id="0" name=""/>
        <dsp:cNvSpPr/>
      </dsp:nvSpPr>
      <dsp:spPr>
        <a:xfrm>
          <a:off x="2018199" y="1179731"/>
          <a:ext cx="111677" cy="11167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3AD0E-2ECB-4143-94D9-F0590679ACE2}">
      <dsp:nvSpPr>
        <dsp:cNvPr id="0" name=""/>
        <dsp:cNvSpPr/>
      </dsp:nvSpPr>
      <dsp:spPr>
        <a:xfrm>
          <a:off x="2167400" y="1268640"/>
          <a:ext cx="111677" cy="11167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776B2-53BE-4B3E-A027-5D58BBFDE267}">
      <dsp:nvSpPr>
        <dsp:cNvPr id="0" name=""/>
        <dsp:cNvSpPr/>
      </dsp:nvSpPr>
      <dsp:spPr>
        <a:xfrm>
          <a:off x="1869444" y="1278420"/>
          <a:ext cx="111677" cy="11167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CE40C-6BF6-4BF2-8962-BADD920271F7}">
      <dsp:nvSpPr>
        <dsp:cNvPr id="0" name=""/>
        <dsp:cNvSpPr/>
      </dsp:nvSpPr>
      <dsp:spPr>
        <a:xfrm>
          <a:off x="1869444" y="1466019"/>
          <a:ext cx="111677" cy="111677"/>
        </a:xfrm>
        <a:prstGeom prst="ellipse">
          <a:avLst/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69A1E-202C-4C0D-8DFE-AFE7E64D42E4}">
      <dsp:nvSpPr>
        <dsp:cNvPr id="0" name=""/>
        <dsp:cNvSpPr/>
      </dsp:nvSpPr>
      <dsp:spPr>
        <a:xfrm>
          <a:off x="1066803" y="3581397"/>
          <a:ext cx="3101806" cy="1117743"/>
        </a:xfrm>
        <a:prstGeom prst="roundRect">
          <a:avLst/>
        </a:prstGeom>
        <a:solidFill>
          <a:srgbClr val="C9E3DF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834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31474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Разработка новых программ</a:t>
          </a:r>
          <a:endParaRPr lang="ru-RU" sz="2400" b="1" kern="1200" dirty="0">
            <a:solidFill>
              <a:srgbClr val="314749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121367" y="3635961"/>
        <a:ext cx="2992678" cy="1008615"/>
      </dsp:txXfrm>
    </dsp:sp>
    <dsp:sp modelId="{3E496EC9-267C-483C-A2A5-ABD205AF5935}">
      <dsp:nvSpPr>
        <dsp:cNvPr id="0" name=""/>
        <dsp:cNvSpPr/>
      </dsp:nvSpPr>
      <dsp:spPr>
        <a:xfrm>
          <a:off x="154722" y="3251128"/>
          <a:ext cx="1116777" cy="111670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FCEC9-513B-4F3F-AAC2-785650145C7E}">
      <dsp:nvSpPr>
        <dsp:cNvPr id="0" name=""/>
        <dsp:cNvSpPr/>
      </dsp:nvSpPr>
      <dsp:spPr>
        <a:xfrm>
          <a:off x="1944035" y="1727129"/>
          <a:ext cx="2399367" cy="1289734"/>
        </a:xfrm>
        <a:prstGeom prst="roundRect">
          <a:avLst/>
        </a:prstGeom>
        <a:solidFill>
          <a:srgbClr val="C9E3DF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834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31474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Проектирование точечных изменений </a:t>
          </a:r>
          <a:endParaRPr lang="ru-RU" sz="2000" b="1" kern="1200" dirty="0">
            <a:solidFill>
              <a:srgbClr val="314749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06995" y="1790089"/>
        <a:ext cx="2273447" cy="1163814"/>
      </dsp:txXfrm>
    </dsp:sp>
    <dsp:sp modelId="{AB5F887D-E2D1-4B23-84CF-F336BC36EBDB}">
      <dsp:nvSpPr>
        <dsp:cNvPr id="0" name=""/>
        <dsp:cNvSpPr/>
      </dsp:nvSpPr>
      <dsp:spPr>
        <a:xfrm>
          <a:off x="1048211" y="1650932"/>
          <a:ext cx="1116777" cy="111670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39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231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1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46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188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6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924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99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29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31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80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CDE9A2-FFD0-417C-A6DF-B3FD11C39A55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B1EEFD-4D36-434D-85EE-32258D22E03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718258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4408" y="1836285"/>
            <a:ext cx="9610386" cy="25908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эффективности 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муниципального методического объединения педагогов дополнительного образования </a:t>
            </a:r>
            <a:r>
              <a:rPr lang="ru-RU" sz="2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Болотнинского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</a:t>
            </a: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задачи на 2022-2023 учебный </a:t>
            </a:r>
            <a:r>
              <a:rPr lang="ru-RU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4177" y="4708438"/>
            <a:ext cx="9070848" cy="457201"/>
          </a:xfrm>
        </p:spPr>
        <p:txBody>
          <a:bodyPr/>
          <a:lstStyle/>
          <a:p>
            <a:r>
              <a:rPr lang="ru-RU" b="1" dirty="0" smtClean="0"/>
              <a:t>Мигель Надежда Алексеевна, руководитель </a:t>
            </a:r>
            <a:r>
              <a:rPr lang="ru-RU" b="1" dirty="0" smtClean="0"/>
              <a:t>ММО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46485" y="6114981"/>
            <a:ext cx="72272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Болотное, 2022г.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1" y="435060"/>
            <a:ext cx="4181184" cy="5914784"/>
          </a:xfrm>
        </p:spPr>
      </p:pic>
      <p:sp>
        <p:nvSpPr>
          <p:cNvPr id="5" name="TextBox 4"/>
          <p:cNvSpPr txBox="1"/>
          <p:nvPr/>
        </p:nvSpPr>
        <p:spPr>
          <a:xfrm>
            <a:off x="5069305" y="1130294"/>
            <a:ext cx="63045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 было отправлено во все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Болотнинского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записалось 10 педагогов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школы были проведены очные и онлайн занятия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обновляют содержание своих программ.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педагога разрабатывают дистанционные программы!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530300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ерспективы </a:t>
            </a:r>
            <a:r>
              <a:rPr lang="ru-RU" dirty="0"/>
              <a:t>и задачи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2022-2023 учебный год: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474" y="1572126"/>
            <a:ext cx="11069052" cy="4812632"/>
          </a:xfrm>
        </p:spPr>
        <p:txBody>
          <a:bodyPr/>
          <a:lstStyle/>
          <a:p>
            <a:pPr lvl="0"/>
            <a:endParaRPr lang="ru-RU" dirty="0" smtClean="0"/>
          </a:p>
          <a:p>
            <a:pPr lvl="0"/>
            <a:r>
              <a:rPr lang="ru-RU" dirty="0" smtClean="0"/>
              <a:t>Ориентировать </a:t>
            </a:r>
            <a:r>
              <a:rPr lang="ru-RU" dirty="0"/>
              <a:t>педагогов на создание качественных и современных дополнительных программ, исходя из запросов, интересов и жизненного самоопределения детей.</a:t>
            </a:r>
          </a:p>
          <a:p>
            <a:pPr lvl="0"/>
            <a:r>
              <a:rPr lang="ru-RU" dirty="0" smtClean="0"/>
              <a:t>Организовать методическое сопровождение</a:t>
            </a:r>
            <a:r>
              <a:rPr lang="ru-RU" dirty="0"/>
              <a:t> педагогов, </a:t>
            </a:r>
            <a:r>
              <a:rPr lang="ru-RU" dirty="0" smtClean="0"/>
              <a:t>разрабатывающих  программы </a:t>
            </a:r>
            <a:r>
              <a:rPr lang="ru-RU" dirty="0"/>
              <a:t>для разных социальных групп, включая детей, находящихся в трудной жизненной ситуации, детей ОВЗ.</a:t>
            </a:r>
          </a:p>
          <a:p>
            <a:pPr lvl="0"/>
            <a:r>
              <a:rPr lang="ru-RU" dirty="0"/>
              <a:t>Организовать методическое </a:t>
            </a:r>
            <a:r>
              <a:rPr lang="ru-RU" dirty="0" smtClean="0"/>
              <a:t>сопровождение педагогов, разрабатывающих </a:t>
            </a:r>
            <a:r>
              <a:rPr lang="ru-RU" dirty="0" err="1" smtClean="0"/>
              <a:t>разноуровневые</a:t>
            </a:r>
            <a:r>
              <a:rPr lang="ru-RU" dirty="0" smtClean="0"/>
              <a:t> программы, </a:t>
            </a:r>
            <a:r>
              <a:rPr lang="ru-RU" dirty="0"/>
              <a:t>позволяющие высокомотивированным и одарённым детям реализовывать свой потенциал.</a:t>
            </a:r>
          </a:p>
          <a:p>
            <a:pPr lvl="0"/>
            <a:r>
              <a:rPr lang="ru-RU" dirty="0" smtClean="0"/>
              <a:t>Организовать методическое сопровождение педагогов по включению в дополнительные программы элементов, формирующих функциональную грамотность у обучающихся.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2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626" t="16717" r="24384" b="3460"/>
          <a:stretch/>
        </p:blipFill>
        <p:spPr>
          <a:xfrm>
            <a:off x="465992" y="444767"/>
            <a:ext cx="4942865" cy="5929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666" t="16325" r="24295" b="4359"/>
          <a:stretch/>
        </p:blipFill>
        <p:spPr>
          <a:xfrm>
            <a:off x="6531370" y="475476"/>
            <a:ext cx="5134708" cy="58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33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0374" y="1589791"/>
            <a:ext cx="9139498" cy="413834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dirty="0"/>
              <a:t>Концепция     развития     дополнительного      образования      детей до 2030 года </a:t>
            </a:r>
            <a:r>
              <a:rPr lang="ru-RU" sz="2400" dirty="0" smtClean="0"/>
              <a:t> </a:t>
            </a:r>
            <a:r>
              <a:rPr lang="ru-RU" sz="2400" dirty="0"/>
              <a:t>направлена на определение приоритетных целей, задач, направлений и механизмов развития дополнительного образования детей в Российской Федерации до 2030 года.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46485" y="6114981"/>
            <a:ext cx="72272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Болотное, 2022г.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3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9015" y="1169377"/>
            <a:ext cx="9122216" cy="3807069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ru-RU" sz="2800" dirty="0"/>
              <a:t>обновление содержания и методов обучения при реализации дополнительных общеобразовательных программ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6485" y="6114981"/>
            <a:ext cx="72272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Болотное, 2022г.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9015" y="1537239"/>
            <a:ext cx="9122216" cy="3807069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ru-RU" sz="2000" dirty="0"/>
              <a:t>организация воспитательной деятельности на основе социокультурных, духовно-нравственных ценностей российского общества и государства, а также формирование у детей и молодежи общероссийской гражданской идентичности, патриотизма и гражданской ответственности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6485" y="6114981"/>
            <a:ext cx="72272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Болотное, 2022г.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9015" y="1169377"/>
            <a:ext cx="9122216" cy="3807069"/>
          </a:xfrm>
        </p:spPr>
        <p:txBody>
          <a:bodyPr/>
          <a:lstStyle/>
          <a:p>
            <a:pPr lvl="0"/>
            <a:r>
              <a:rPr lang="ru-RU" sz="2400" dirty="0" smtClean="0"/>
              <a:t>Разработка </a:t>
            </a:r>
            <a:r>
              <a:rPr lang="ru-RU" sz="2400" dirty="0" smtClean="0"/>
              <a:t>и реализация адаптированных </a:t>
            </a:r>
            <a:r>
              <a:rPr lang="ru-RU" sz="2400" dirty="0" smtClean="0"/>
              <a:t>программ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6485" y="6114981"/>
            <a:ext cx="72272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Болотное, 2022г.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7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9829" y="1621322"/>
            <a:ext cx="9122216" cy="38070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dirty="0"/>
              <a:t>включение в дополнительные   общеобразовательные   программы по всем направленностям компонентов, обеспечивающих формирование функциональной грамотности и навыков, связанных с эмоциональным, физическим, интеллектуальным, духовным развитием человека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46485" y="6114981"/>
            <a:ext cx="72272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Болотное, 2022г.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9015" y="1169377"/>
            <a:ext cx="9122216" cy="380706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«Формирование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глобальной компетентности: методический инструментарий педагога дополнительного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образования»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6485" y="6114981"/>
            <a:ext cx="72272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Болотное, 2022г.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6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МОИ документы\2021-2022 уч. год\РМО\ЗАСЕДАНИЕ МАРТ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07106" y="503238"/>
            <a:ext cx="7722694" cy="5961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275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0" t="4137" r="26588"/>
          <a:stretch/>
        </p:blipFill>
        <p:spPr>
          <a:xfrm>
            <a:off x="5903843" y="356838"/>
            <a:ext cx="5905300" cy="6086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90653" y="356838"/>
            <a:ext cx="506265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содержания и технологий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по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направленностям дополнительного образования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один из главных вопросов  Муниципального опорного центра дополнительного образования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Болотнинского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 </a:t>
            </a:r>
          </a:p>
        </p:txBody>
      </p:sp>
    </p:spTree>
    <p:extLst>
      <p:ext uri="{BB962C8B-B14F-4D97-AF65-F5344CB8AC3E}">
        <p14:creationId xmlns:p14="http://schemas.microsoft.com/office/powerpoint/2010/main" val="665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Современный образовательный результат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1154723" y="2788920"/>
            <a:ext cx="10058400" cy="31854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«Функционально грамотный человек способен использовать все постоянно приобретаемые в течение жизни знания, умения и навыки для решения максимально широкого диапазона жизненных задач в различных сферах деятельности, общения и социальных отношений». </a:t>
            </a:r>
          </a:p>
          <a:p>
            <a:pPr algn="ctr">
              <a:defRPr/>
            </a:pPr>
            <a:endParaRPr lang="ru-RU" b="1" dirty="0" smtClean="0">
              <a:solidFill>
                <a:srgbClr val="4781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Алексей Алексеевич Леонтьев лингвист, психолог, доктор психологических наук и доктор филологических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наук Образовательная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система «Школа 2100». Педагогика здравого смысла / под ред. А. А. Леонтьева. М.: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Баласс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2003. С. 35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673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50631" y="554670"/>
            <a:ext cx="10559562" cy="54803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исследовании PISA в качестве основных содержательных составляющих функциональной грамотности выделены шесть: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2400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грамотность,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грамотность,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естественнонаучная грамотность,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грамотность,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глобальные компетенции и креативное мышление.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35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975946" y="430823"/>
            <a:ext cx="10149254" cy="607548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endParaRPr lang="ru-RU" sz="1400" dirty="0" smtClean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sz="2800" b="1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оценке глобальной компетентности учитывают (PISA): </a:t>
            </a:r>
            <a:endParaRPr lang="ru-RU" sz="2800" u="sng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sz="2400" b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знаниями о процессе глобализации, его проявлении во всех сферах и влиянии на все стороны жизни человека и общества; </a:t>
            </a:r>
            <a:endParaRPr lang="ru-RU" sz="2400" b="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ru-RU" sz="2400" b="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sz="2400" b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аналитического и критического мышления; </a:t>
            </a:r>
            <a:endParaRPr lang="ru-RU" sz="2400" b="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ru-RU" sz="2400" b="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sz="2400" b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</a:t>
            </a:r>
            <a:r>
              <a:rPr lang="ru-RU" sz="2400" b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собственной культурной идентичности и понимание культурного многообразия мира; </a:t>
            </a:r>
            <a:endParaRPr lang="ru-RU" sz="2400" b="0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ru-RU" sz="2400" b="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sz="2400" b="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</a:t>
            </a:r>
            <a:r>
              <a:rPr lang="ru-RU" sz="2400" b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 отношения к различным культурам, основанного на понимании ценности культурного многообразия. </a:t>
            </a:r>
          </a:p>
        </p:txBody>
      </p:sp>
    </p:spTree>
    <p:extLst>
      <p:ext uri="{BB962C8B-B14F-4D97-AF65-F5344CB8AC3E}">
        <p14:creationId xmlns:p14="http://schemas.microsoft.com/office/powerpoint/2010/main" val="206388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359019" y="193432"/>
            <a:ext cx="11473961" cy="984885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Century Schoolbook" pitchFamily="18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Century Schoolbook" pitchFamily="18" charset="0"/>
              </a:rPr>
            </a:b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Овладения данной функциональной грамотностью выражается в способности: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791646"/>
              </p:ext>
            </p:extLst>
          </p:nvPr>
        </p:nvGraphicFramePr>
        <p:xfrm>
          <a:off x="1585546" y="1178317"/>
          <a:ext cx="8686800" cy="51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78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444870" y="556737"/>
            <a:ext cx="9096375" cy="738664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Дополнительная общеобразовательная  программа как инструмент формирования и развития глобальных компетенций</a:t>
            </a: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448408" y="1447800"/>
            <a:ext cx="6333392" cy="47331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92075">
              <a:buNone/>
            </a:pPr>
            <a:r>
              <a:rPr lang="ru-RU" altLang="ru-RU" sz="2800" dirty="0">
                <a:solidFill>
                  <a:srgbClr val="314749"/>
                </a:solidFill>
                <a:latin typeface="Times New Roman" pitchFamily="18" charset="0"/>
                <a:cs typeface="Times New Roman" pitchFamily="18" charset="0"/>
              </a:rPr>
              <a:t>«…целенаправленная деятельность по формированию и развитию глобальных компетенций российских школьников требует специфического и последовательно преобразующегося инструментария на каждом этапе обучения».</a:t>
            </a:r>
          </a:p>
          <a:p>
            <a:pPr marL="92075">
              <a:buNone/>
            </a:pPr>
            <a:endParaRPr lang="ru-RU" altLang="ru-RU" sz="2000" dirty="0">
              <a:solidFill>
                <a:srgbClr val="314749"/>
              </a:solidFill>
              <a:latin typeface="Times New Roman" pitchFamily="18" charset="0"/>
              <a:cs typeface="Times New Roman" pitchFamily="18" charset="0"/>
            </a:endParaRPr>
          </a:p>
          <a:p>
            <a:pPr marL="92075">
              <a:buNone/>
            </a:pPr>
            <a:r>
              <a:rPr lang="ru-RU" altLang="ru-RU" sz="1400" i="1" dirty="0">
                <a:solidFill>
                  <a:srgbClr val="314749"/>
                </a:solidFill>
                <a:latin typeface="Times New Roman" pitchFamily="18" charset="0"/>
                <a:cs typeface="Times New Roman" pitchFamily="18" charset="0"/>
              </a:rPr>
              <a:t>Галина Сергеевна КОВАЛЕВА, руководитель Центра оценки качества образования ФГБНУ «Институт стратегии развития образования Российской академии образования», руководитель проекта «Мониторинг формирования функциональной грамотности».</a:t>
            </a:r>
          </a:p>
          <a:p>
            <a:pPr marL="0" indent="0">
              <a:buNone/>
            </a:pPr>
            <a:endParaRPr lang="ru-RU" altLang="ru-RU" sz="2000" i="1" dirty="0">
              <a:solidFill>
                <a:srgbClr val="31474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altLang="ru-RU" sz="2000" i="1" dirty="0">
              <a:solidFill>
                <a:srgbClr val="31474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6324601" y="1143001"/>
          <a:ext cx="4675907" cy="5519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99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824" y="754877"/>
            <a:ext cx="8166353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ЦЕЛЕВОЙ КОМПОНЕНТ И РЕЗУЛЬТАТ</a:t>
            </a:r>
            <a:endParaRPr lang="ru-R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Текст 5"/>
          <p:cNvSpPr txBox="1">
            <a:spLocks/>
          </p:cNvSpPr>
          <p:nvPr/>
        </p:nvSpPr>
        <p:spPr>
          <a:xfrm>
            <a:off x="1178170" y="2053908"/>
            <a:ext cx="3746897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altLang="ru-RU" sz="2800" b="1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ЦЕЛЬ  ПРОГРАММЫ</a:t>
            </a: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465994" y="2854571"/>
            <a:ext cx="5027644" cy="33703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altLang="ru-RU" sz="2400" kern="0" dirty="0">
                <a:solidFill>
                  <a:srgbClr val="478177"/>
                </a:solidFill>
                <a:latin typeface="Times New Roman" pitchFamily="18" charset="0"/>
                <a:cs typeface="Times New Roman" pitchFamily="18" charset="0"/>
              </a:rPr>
              <a:t>Формирование глобальных компетенций младших школьников средствами туристско-краеведческой деятельности.</a:t>
            </a:r>
          </a:p>
          <a:p>
            <a:pPr>
              <a:defRPr/>
            </a:pPr>
            <a:endParaRPr lang="ru-RU" altLang="ru-RU" sz="2400" kern="0" dirty="0">
              <a:solidFill>
                <a:srgbClr val="478177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altLang="ru-RU" sz="2400" kern="0" dirty="0">
                <a:solidFill>
                  <a:srgbClr val="478177"/>
                </a:solidFill>
                <a:latin typeface="Times New Roman" pitchFamily="18" charset="0"/>
                <a:cs typeface="Times New Roman" pitchFamily="18" charset="0"/>
              </a:rPr>
              <a:t>Развитие глобальных компетенций старших подростков посредством волонтёрской деятельности.   </a:t>
            </a:r>
          </a:p>
        </p:txBody>
      </p:sp>
      <p:sp>
        <p:nvSpPr>
          <p:cNvPr id="6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6594232" y="2048111"/>
            <a:ext cx="3887391" cy="430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alt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5741377" y="2634763"/>
            <a:ext cx="5969977" cy="36693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2200" b="1" kern="0" dirty="0">
                <a:solidFill>
                  <a:srgbClr val="4781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 компетентная личность </a:t>
            </a:r>
            <a:r>
              <a:rPr lang="ru-RU" sz="2200" kern="0" dirty="0">
                <a:solidFill>
                  <a:srgbClr val="4781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человек, который способен воспринимать местные и глобальные проблемы и вопросы межкультурного взаимодействия, понимать и оценивать различные точки зрения и мировоззрения, успешно и уважительно взаимодействовать с другими людьми, а также ответственно действовать для обеспечения устойчивого развития и коллективного благополучия</a:t>
            </a:r>
            <a:r>
              <a:rPr lang="ru-RU" sz="2400" kern="0" dirty="0">
                <a:solidFill>
                  <a:srgbClr val="4781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95239" y="526277"/>
            <a:ext cx="8166353" cy="984885"/>
          </a:xfrm>
        </p:spPr>
        <p:txBody>
          <a:bodyPr/>
          <a:lstStyle/>
          <a:p>
            <a:pPr algn="ctr"/>
            <a:r>
              <a:rPr lang="ru-RU" alt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Проектирование точечных изменений</a:t>
            </a:r>
            <a:br>
              <a:rPr lang="ru-RU" alt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ЦЕЛЕВОЙ КОМПОНЕНТ И РЕЗУЛЬТАТ</a:t>
            </a:r>
            <a:endParaRPr lang="ru-RU" altLang="ru-RU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545123" y="2687516"/>
            <a:ext cx="10867292" cy="24208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altLang="ru-RU" sz="2000" b="1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2400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изучать местные, глобальные проблемы и вопросы межкультурного взаимодействия; </a:t>
            </a:r>
          </a:p>
          <a:p>
            <a:pPr>
              <a:defRPr/>
            </a:pPr>
            <a:r>
              <a:rPr lang="ru-RU" altLang="ru-RU" sz="2400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-понимать и оценивать различные точки зрения и мировоззрения; </a:t>
            </a:r>
          </a:p>
          <a:p>
            <a:pPr>
              <a:defRPr/>
            </a:pPr>
            <a:r>
              <a:rPr lang="ru-RU" altLang="ru-RU" sz="2400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-успешно и уважительно взаимодействовать с другими; </a:t>
            </a:r>
          </a:p>
          <a:p>
            <a:pPr>
              <a:defRPr/>
            </a:pPr>
            <a:r>
              <a:rPr lang="ru-RU" altLang="ru-RU" sz="2400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-действовать ответственно для обеспечения устойчивого развития и коллективного благополучия. </a:t>
            </a:r>
          </a:p>
          <a:p>
            <a:pPr>
              <a:defRPr/>
            </a:pPr>
            <a:endParaRPr lang="ru-RU" altLang="ru-RU" sz="2400" kern="0" dirty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altLang="ru-RU" sz="16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2"/>
          <p:cNvSpPr>
            <a:spLocks noGrp="1"/>
          </p:cNvSpPr>
          <p:nvPr>
            <p:ph type="body" idx="1"/>
          </p:nvPr>
        </p:nvSpPr>
        <p:spPr>
          <a:xfrm>
            <a:off x="2244969" y="2004647"/>
            <a:ext cx="7467600" cy="4572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</a:rPr>
              <a:t>Глобально компетентная личность способна: </a:t>
            </a:r>
          </a:p>
          <a:p>
            <a:pPr algn="ctr"/>
            <a:endParaRPr lang="ru-RU" altLang="ru-RU" dirty="0" smtClean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90800" y="5334000"/>
            <a:ext cx="7162800" cy="457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(PISA 2018 </a:t>
            </a:r>
            <a:r>
              <a:rPr lang="ru-RU" altLang="ru-RU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ru-RU" altLang="ru-RU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altLang="ru-RU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Analytical</a:t>
            </a:r>
            <a:r>
              <a:rPr lang="ru-RU" altLang="ru-RU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  <a:r>
              <a:rPr lang="ru-RU" altLang="ru-RU" sz="24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2910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/>
          <p:cNvSpPr txBox="1">
            <a:spLocks/>
          </p:cNvSpPr>
          <p:nvPr/>
        </p:nvSpPr>
        <p:spPr>
          <a:xfrm>
            <a:off x="4419600" y="521732"/>
            <a:ext cx="28956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altLang="ru-RU" sz="24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1752600" y="3200400"/>
            <a:ext cx="8229600" cy="396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altLang="ru-RU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1338" y="1011198"/>
            <a:ext cx="8077200" cy="1828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altLang="ru-RU" b="1" i="1" u="sng" kern="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</a:t>
            </a:r>
            <a:r>
              <a:rPr lang="en-US" altLang="ru-RU" b="1" i="1" u="sng" kern="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b="1" i="1" u="sng" kern="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ru-RU" altLang="ru-RU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умений критически анализировать  местные и глобальные проблемы в сфере</a:t>
            </a:r>
            <a:r>
              <a:rPr lang="en-US" altLang="ru-RU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экологии( экономики, освоения космоса, энергетики, здоровья людей и др.) ;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ru-RU" altLang="ru-RU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системы  представлений о единстве и многообразии  культурного пространства России.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60532" y="2960132"/>
            <a:ext cx="8077200" cy="1828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altLang="ru-RU" b="1" i="1" u="sng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r>
              <a:rPr lang="en-US" altLang="ru-RU" b="1" i="1" u="sng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b="1" i="1" u="sng" kern="0" dirty="0" err="1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altLang="ru-RU" b="1" i="1" u="sng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b="1" i="1" u="sng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b="1" i="1" u="sng" kern="0" dirty="0">
              <a:solidFill>
                <a:srgbClr val="3147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Arial" pitchFamily="34" charset="0"/>
              <a:buChar char="•"/>
              <a:defRPr/>
            </a:pPr>
            <a:r>
              <a:rPr lang="ru-RU" altLang="ru-RU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способности к творческому осмыслению школьниками основных глобальных проблем современности.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ru-RU" altLang="ru-RU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критического мышления;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ru-RU" altLang="ru-RU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навыков эффективного межкультурного взаимодействия. 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1338" y="4909066"/>
            <a:ext cx="8077200" cy="1524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ru-RU" altLang="ru-RU" b="1" u="sng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en-US" altLang="ru-RU" b="1" u="sng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b="1" u="sng" kern="0" dirty="0">
                <a:solidFill>
                  <a:srgbClr val="3147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личностные: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ru-RU" altLang="ru-RU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уважительного отношение к культуре и традициям людей разных национальностей.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ru-RU" altLang="ru-RU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установки на безопасный и здоровый образ жизни.</a:t>
            </a:r>
          </a:p>
        </p:txBody>
      </p:sp>
    </p:spTree>
    <p:extLst>
      <p:ext uri="{BB962C8B-B14F-4D97-AF65-F5344CB8AC3E}">
        <p14:creationId xmlns:p14="http://schemas.microsoft.com/office/powerpoint/2010/main" val="89694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0" y="228600"/>
            <a:ext cx="10354408" cy="137281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ctr">
              <a:lnSpc>
                <a:spcPts val="3190"/>
              </a:lnSpc>
              <a:spcBef>
                <a:spcPts val="105"/>
              </a:spcBef>
            </a:pPr>
            <a:r>
              <a:rPr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Инструментарий</a:t>
            </a:r>
            <a:r>
              <a:rPr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педагога-практика</a:t>
            </a:r>
            <a:endParaRPr lang="ru-RU" sz="1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marR="5080" algn="ctr">
              <a:lnSpc>
                <a:spcPts val="3190"/>
              </a:lnSpc>
            </a:pPr>
            <a:r>
              <a:rPr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Основные</a:t>
            </a:r>
            <a:r>
              <a:rPr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компоненты</a:t>
            </a:r>
          </a:p>
          <a:p>
            <a:pPr algn="ctr">
              <a:spcBef>
                <a:spcPts val="5"/>
              </a:spcBef>
            </a:pPr>
            <a:endParaRPr sz="3500" dirty="0">
              <a:latin typeface="Times New Roman"/>
              <a:cs typeface="Times New Roman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28800" y="1295400"/>
            <a:ext cx="6781800" cy="762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057400" y="1219200"/>
            <a:ext cx="640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spc="5" dirty="0">
                <a:solidFill>
                  <a:schemeClr val="bg1"/>
                </a:solidFill>
                <a:latin typeface="Times New Roman"/>
                <a:cs typeface="Times New Roman"/>
              </a:rPr>
              <a:t>Принципы</a:t>
            </a:r>
            <a:r>
              <a:rPr lang="ru-RU" sz="3200" spc="-1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/>
                <a:cs typeface="Times New Roman"/>
              </a:rPr>
              <a:t>воспитания</a:t>
            </a:r>
            <a:r>
              <a:rPr lang="ru-RU" sz="3200" spc="-1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3200" spc="5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lang="ru-RU" sz="3200" spc="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3200" spc="-5" dirty="0">
                <a:solidFill>
                  <a:schemeClr val="bg1"/>
                </a:solidFill>
                <a:latin typeface="Times New Roman"/>
                <a:cs typeface="Times New Roman"/>
              </a:rPr>
              <a:t>обучения</a:t>
            </a:r>
            <a:endParaRPr lang="ru-RU" sz="32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28800" y="2133600"/>
            <a:ext cx="6781800" cy="762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Основные</a:t>
            </a:r>
            <a:r>
              <a:rPr lang="ru-RU" sz="2400" spc="-6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400" spc="-20" dirty="0">
                <a:solidFill>
                  <a:schemeClr val="bg1"/>
                </a:solidFill>
                <a:latin typeface="Times New Roman"/>
                <a:cs typeface="Times New Roman"/>
              </a:rPr>
              <a:t>подходы</a:t>
            </a:r>
            <a:r>
              <a:rPr lang="ru-RU" sz="2400" spc="-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к</a:t>
            </a:r>
            <a:r>
              <a:rPr lang="ru-RU" sz="2400" spc="-3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воспитанию</a:t>
            </a:r>
            <a:r>
              <a:rPr lang="ru-RU" sz="2400" spc="-7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400" spc="5" dirty="0">
                <a:solidFill>
                  <a:schemeClr val="bg1"/>
                </a:solidFill>
                <a:latin typeface="Times New Roman"/>
                <a:cs typeface="Times New Roman"/>
              </a:rPr>
              <a:t>и </a:t>
            </a:r>
            <a:r>
              <a:rPr lang="ru-RU" sz="2400" spc="-68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>
                <a:solidFill>
                  <a:schemeClr val="bg1"/>
                </a:solidFill>
                <a:latin typeface="Times New Roman"/>
                <a:cs typeface="Times New Roman"/>
              </a:rPr>
              <a:t>обучению</a:t>
            </a:r>
            <a:endParaRPr lang="ru-RU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09800" y="3048000"/>
            <a:ext cx="60198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68300" indent="-356235" algn="ctr">
              <a:spcBef>
                <a:spcPts val="405"/>
              </a:spcBef>
              <a:tabLst>
                <a:tab pos="368935" algn="l"/>
              </a:tabLst>
            </a:pPr>
            <a:r>
              <a:rPr lang="ru-RU" sz="2800" spc="-25" dirty="0">
                <a:solidFill>
                  <a:schemeClr val="bg1"/>
                </a:solidFill>
                <a:latin typeface="Times New Roman"/>
                <a:cs typeface="Times New Roman"/>
              </a:rPr>
              <a:t>Формы</a:t>
            </a:r>
            <a:r>
              <a:rPr lang="ru-RU" sz="2800" spc="-6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/>
                <a:cs typeface="Times New Roman"/>
              </a:rPr>
              <a:t>воспитания</a:t>
            </a:r>
            <a:r>
              <a:rPr lang="ru-RU" sz="2800" spc="-1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800" spc="5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lang="ru-RU" sz="2800" spc="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800" spc="-5" dirty="0">
                <a:solidFill>
                  <a:schemeClr val="bg1"/>
                </a:solidFill>
                <a:latin typeface="Times New Roman"/>
                <a:cs typeface="Times New Roman"/>
              </a:rPr>
              <a:t>обучения</a:t>
            </a:r>
            <a:endParaRPr lang="ru-RU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86000" y="3810000"/>
            <a:ext cx="59436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68300" indent="-356235" algn="ctr">
              <a:spcBef>
                <a:spcPts val="484"/>
              </a:spcBef>
              <a:tabLst>
                <a:tab pos="368935" algn="l"/>
              </a:tabLst>
            </a:pPr>
            <a:r>
              <a:rPr lang="ru-RU" sz="2800" spc="-25" dirty="0">
                <a:solidFill>
                  <a:schemeClr val="bg1"/>
                </a:solidFill>
                <a:latin typeface="Times New Roman"/>
                <a:cs typeface="Times New Roman"/>
              </a:rPr>
              <a:t>Методы</a:t>
            </a:r>
            <a:r>
              <a:rPr lang="ru-RU" sz="2800" spc="-1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/>
                <a:cs typeface="Times New Roman"/>
              </a:rPr>
              <a:t>воспитания</a:t>
            </a:r>
            <a:r>
              <a:rPr lang="ru-RU" sz="2800" spc="-9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800" spc="5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lang="ru-RU" sz="2800" spc="-5" dirty="0">
                <a:solidFill>
                  <a:schemeClr val="bg1"/>
                </a:solidFill>
                <a:latin typeface="Times New Roman"/>
                <a:cs typeface="Times New Roman"/>
              </a:rPr>
              <a:t> обучения</a:t>
            </a:r>
            <a:endParaRPr lang="ru-RU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86000" y="4495800"/>
            <a:ext cx="59436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68300" indent="-356235" algn="ctr">
              <a:spcBef>
                <a:spcPts val="459"/>
              </a:spcBef>
              <a:tabLst>
                <a:tab pos="368935" algn="l"/>
              </a:tabLst>
            </a:pPr>
            <a:r>
              <a:rPr lang="ru-RU" sz="3000" spc="-10" dirty="0">
                <a:solidFill>
                  <a:schemeClr val="bg1"/>
                </a:solidFill>
                <a:latin typeface="Times New Roman"/>
                <a:cs typeface="Times New Roman"/>
              </a:rPr>
              <a:t>Средства</a:t>
            </a:r>
            <a:r>
              <a:rPr lang="ru-RU" sz="3000" spc="-8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3000" dirty="0">
                <a:solidFill>
                  <a:schemeClr val="bg1"/>
                </a:solidFill>
                <a:latin typeface="Times New Roman"/>
                <a:cs typeface="Times New Roman"/>
              </a:rPr>
              <a:t>воспитания</a:t>
            </a:r>
            <a:r>
              <a:rPr lang="ru-RU" sz="3000" spc="-1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3000" spc="5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lang="ru-RU" sz="3000" spc="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3000" spc="-5" dirty="0">
                <a:solidFill>
                  <a:schemeClr val="bg1"/>
                </a:solidFill>
                <a:latin typeface="Times New Roman"/>
                <a:cs typeface="Times New Roman"/>
              </a:rPr>
              <a:t>обучения</a:t>
            </a:r>
            <a:endParaRPr lang="ru-RU" sz="3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62200" y="5181600"/>
            <a:ext cx="5943600" cy="609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69570" indent="-357505">
              <a:spcBef>
                <a:spcPts val="455"/>
              </a:spcBef>
              <a:buClr>
                <a:srgbClr val="1F3863"/>
              </a:buClr>
              <a:tabLst>
                <a:tab pos="370205" algn="l"/>
              </a:tabLst>
            </a:pPr>
            <a:r>
              <a:rPr lang="ru-RU" sz="2800" b="1" spc="-20" dirty="0">
                <a:solidFill>
                  <a:schemeClr val="bg1"/>
                </a:solidFill>
                <a:latin typeface="Times New Roman"/>
                <a:cs typeface="Times New Roman"/>
              </a:rPr>
              <a:t>Технологии</a:t>
            </a:r>
            <a:r>
              <a:rPr lang="ru-RU" sz="2800" b="1" spc="-7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>
                <a:solidFill>
                  <a:schemeClr val="bg1"/>
                </a:solidFill>
                <a:latin typeface="Times New Roman"/>
                <a:cs typeface="Times New Roman"/>
              </a:rPr>
              <a:t>обучения</a:t>
            </a:r>
            <a:r>
              <a:rPr lang="ru-RU" sz="2800" b="1" spc="-4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lang="ru-RU" sz="2800" b="1" spc="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800" b="1" spc="-5" dirty="0">
                <a:solidFill>
                  <a:schemeClr val="bg1"/>
                </a:solidFill>
                <a:latin typeface="Times New Roman"/>
                <a:cs typeface="Times New Roman"/>
              </a:rPr>
              <a:t>воспитания</a:t>
            </a:r>
            <a:endParaRPr lang="ru-RU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67000" y="5867400"/>
            <a:ext cx="5257800" cy="762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70840" indent="-358775">
              <a:spcBef>
                <a:spcPts val="480"/>
              </a:spcBef>
              <a:tabLst>
                <a:tab pos="371475" algn="l"/>
              </a:tabLst>
            </a:pPr>
            <a:r>
              <a:rPr lang="ru-RU" sz="2800" spc="-10" dirty="0">
                <a:solidFill>
                  <a:schemeClr val="bg1"/>
                </a:solidFill>
                <a:latin typeface="Times New Roman"/>
                <a:cs typeface="Times New Roman"/>
              </a:rPr>
              <a:t>Приемы</a:t>
            </a:r>
            <a:r>
              <a:rPr lang="ru-RU" sz="2800" spc="-7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800" spc="-5" dirty="0">
                <a:solidFill>
                  <a:schemeClr val="bg1"/>
                </a:solidFill>
                <a:latin typeface="Times New Roman"/>
                <a:cs typeface="Times New Roman"/>
              </a:rPr>
              <a:t>обучения</a:t>
            </a:r>
            <a:r>
              <a:rPr lang="ru-RU" sz="2800" spc="-4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800" spc="5" dirty="0">
                <a:solidFill>
                  <a:schemeClr val="bg1"/>
                </a:solidFill>
                <a:latin typeface="Times New Roman"/>
                <a:cs typeface="Times New Roman"/>
              </a:rPr>
              <a:t>и</a:t>
            </a:r>
            <a:r>
              <a:rPr lang="ru-RU" sz="2800" spc="-25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sz="2800" spc="5" dirty="0">
                <a:solidFill>
                  <a:schemeClr val="bg1"/>
                </a:solidFill>
                <a:latin typeface="Times New Roman"/>
                <a:cs typeface="Times New Roman"/>
              </a:rPr>
              <a:t>воспитания</a:t>
            </a:r>
            <a:endParaRPr lang="ru-RU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118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4569" y="333575"/>
            <a:ext cx="5638800" cy="504625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Педагогическая технология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57400" y="914400"/>
            <a:ext cx="84582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83515" indent="-171450">
              <a:lnSpc>
                <a:spcPts val="2375"/>
              </a:lnSpc>
              <a:spcBef>
                <a:spcPts val="105"/>
              </a:spcBef>
              <a:buFont typeface="Arial MT"/>
              <a:buChar char="•"/>
              <a:tabLst>
                <a:tab pos="184150" algn="l"/>
              </a:tabLst>
            </a:pPr>
            <a:r>
              <a:rPr lang="ru-RU" sz="24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Педагогическая</a:t>
            </a:r>
            <a:r>
              <a:rPr lang="ru-RU" sz="2400" b="1" spc="-7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технология</a:t>
            </a:r>
            <a:r>
              <a:rPr lang="ru-RU" sz="24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1F3863"/>
                </a:solidFill>
                <a:latin typeface="Times New Roman"/>
                <a:cs typeface="Times New Roman"/>
              </a:rPr>
              <a:t>-</a:t>
            </a:r>
            <a:r>
              <a:rPr lang="ru-RU" sz="2400" spc="-15" dirty="0">
                <a:solidFill>
                  <a:srgbClr val="1F3863"/>
                </a:solidFill>
                <a:latin typeface="Times New Roman"/>
                <a:cs typeface="Times New Roman"/>
              </a:rPr>
              <a:t> это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 содержательная</a:t>
            </a:r>
            <a:r>
              <a:rPr lang="ru-RU" sz="2400" spc="-8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техника</a:t>
            </a:r>
            <a:endParaRPr lang="ru-RU" sz="2400" dirty="0">
              <a:latin typeface="Times New Roman"/>
              <a:cs typeface="Times New Roman"/>
            </a:endParaRPr>
          </a:p>
          <a:p>
            <a:pPr marL="183515">
              <a:lnSpc>
                <a:spcPts val="2375"/>
              </a:lnSpc>
            </a:pPr>
            <a:r>
              <a:rPr lang="ru-RU" sz="2400" dirty="0">
                <a:solidFill>
                  <a:srgbClr val="1F3863"/>
                </a:solidFill>
                <a:latin typeface="Times New Roman"/>
                <a:cs typeface="Times New Roman"/>
              </a:rPr>
              <a:t>реализации</a:t>
            </a:r>
            <a:r>
              <a:rPr lang="ru-RU" sz="2400" spc="-3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учебного</a:t>
            </a:r>
            <a:r>
              <a:rPr lang="ru-RU" sz="2400" spc="-2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10" dirty="0">
                <a:solidFill>
                  <a:srgbClr val="1F3863"/>
                </a:solidFill>
                <a:latin typeface="Times New Roman"/>
                <a:cs typeface="Times New Roman"/>
              </a:rPr>
              <a:t>процесса</a:t>
            </a:r>
            <a:r>
              <a:rPr lang="ru-RU" sz="2400" spc="-1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(В.П.</a:t>
            </a:r>
            <a:r>
              <a:rPr lang="ru-RU" sz="2400" spc="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Беспалько)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81200" y="1905000"/>
            <a:ext cx="8458200" cy="1524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83515" marR="489584" indent="-171450">
              <a:lnSpc>
                <a:spcPct val="80000"/>
              </a:lnSpc>
              <a:spcBef>
                <a:spcPts val="795"/>
              </a:spcBef>
              <a:buFont typeface="Arial MT"/>
              <a:buChar char="•"/>
              <a:tabLst>
                <a:tab pos="184150" algn="l"/>
              </a:tabLst>
            </a:pPr>
            <a:r>
              <a:rPr lang="ru-RU" sz="24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Педагогическая </a:t>
            </a:r>
            <a:r>
              <a:rPr lang="ru-RU" sz="2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технология </a:t>
            </a:r>
            <a:r>
              <a:rPr lang="ru-RU" sz="2400" dirty="0">
                <a:solidFill>
                  <a:srgbClr val="1F3863"/>
                </a:solidFill>
                <a:latin typeface="Times New Roman"/>
                <a:cs typeface="Times New Roman"/>
              </a:rPr>
              <a:t>– </a:t>
            </a:r>
            <a:r>
              <a:rPr lang="ru-RU" sz="2400" spc="-15" dirty="0">
                <a:solidFill>
                  <a:srgbClr val="1F3863"/>
                </a:solidFill>
                <a:latin typeface="Times New Roman"/>
                <a:cs typeface="Times New Roman"/>
              </a:rPr>
              <a:t>это </a:t>
            </a:r>
            <a:r>
              <a:rPr lang="ru-RU" sz="2400" dirty="0">
                <a:solidFill>
                  <a:srgbClr val="1F3863"/>
                </a:solidFill>
                <a:latin typeface="Times New Roman"/>
                <a:cs typeface="Times New Roman"/>
              </a:rPr>
              <a:t>набор 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процедур, </a:t>
            </a:r>
            <a:r>
              <a:rPr lang="ru-RU" sz="240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обновляющих</a:t>
            </a:r>
            <a:r>
              <a:rPr lang="ru-RU" sz="2400" spc="-6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5" dirty="0">
                <a:solidFill>
                  <a:srgbClr val="1F3863"/>
                </a:solidFill>
                <a:latin typeface="Times New Roman"/>
                <a:cs typeface="Times New Roman"/>
              </a:rPr>
              <a:t>профессиональную</a:t>
            </a:r>
            <a:r>
              <a:rPr lang="ru-RU" sz="2400" spc="-7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5" dirty="0">
                <a:solidFill>
                  <a:srgbClr val="1F3863"/>
                </a:solidFill>
                <a:latin typeface="Times New Roman"/>
                <a:cs typeface="Times New Roman"/>
              </a:rPr>
              <a:t>деятельность</a:t>
            </a:r>
            <a:r>
              <a:rPr lang="ru-RU" sz="2400" spc="-5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учителя</a:t>
            </a:r>
            <a:r>
              <a:rPr lang="ru-RU" sz="2400" spc="1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5" dirty="0">
                <a:solidFill>
                  <a:srgbClr val="1F3863"/>
                </a:solidFill>
                <a:latin typeface="Times New Roman"/>
                <a:cs typeface="Times New Roman"/>
              </a:rPr>
              <a:t>и </a:t>
            </a:r>
            <a:r>
              <a:rPr lang="ru-RU" sz="2400" spc="-53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гарантирующих </a:t>
            </a:r>
            <a:r>
              <a:rPr lang="ru-RU" sz="2400" spc="-20" dirty="0">
                <a:solidFill>
                  <a:srgbClr val="1F3863"/>
                </a:solidFill>
                <a:latin typeface="Times New Roman"/>
                <a:cs typeface="Times New Roman"/>
              </a:rPr>
              <a:t>конечный </a:t>
            </a:r>
            <a:r>
              <a:rPr lang="ru-RU" sz="2400" spc="-10" dirty="0">
                <a:solidFill>
                  <a:srgbClr val="1F3863"/>
                </a:solidFill>
                <a:latin typeface="Times New Roman"/>
                <a:cs typeface="Times New Roman"/>
              </a:rPr>
              <a:t>планируемый </a:t>
            </a:r>
            <a:r>
              <a:rPr lang="ru-RU" sz="2400" spc="-30" dirty="0">
                <a:solidFill>
                  <a:srgbClr val="1F3863"/>
                </a:solidFill>
                <a:latin typeface="Times New Roman"/>
                <a:cs typeface="Times New Roman"/>
              </a:rPr>
              <a:t>результат </a:t>
            </a:r>
            <a:r>
              <a:rPr lang="ru-RU" sz="2400" dirty="0">
                <a:solidFill>
                  <a:srgbClr val="1F3863"/>
                </a:solidFill>
                <a:latin typeface="Times New Roman"/>
                <a:cs typeface="Times New Roman"/>
              </a:rPr>
              <a:t>(В.М. </a:t>
            </a:r>
            <a:r>
              <a:rPr lang="ru-RU" sz="2400" spc="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20" dirty="0">
                <a:solidFill>
                  <a:srgbClr val="1F3863"/>
                </a:solidFill>
                <a:latin typeface="Times New Roman"/>
                <a:cs typeface="Times New Roman"/>
              </a:rPr>
              <a:t>Монахов)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81200" y="3581400"/>
            <a:ext cx="8458200" cy="1676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83515" indent="-171450">
              <a:lnSpc>
                <a:spcPts val="2375"/>
              </a:lnSpc>
              <a:spcBef>
                <a:spcPts val="265"/>
              </a:spcBef>
              <a:buFont typeface="Arial MT"/>
              <a:buChar char="•"/>
              <a:tabLst>
                <a:tab pos="184150" algn="l"/>
              </a:tabLst>
            </a:pPr>
            <a:r>
              <a:rPr lang="ru-RU" sz="2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Педагогическая</a:t>
            </a:r>
            <a:r>
              <a:rPr lang="ru-RU" sz="2200" b="1" spc="-6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технология</a:t>
            </a:r>
            <a:r>
              <a:rPr lang="ru-RU" sz="2200" b="1" spc="-3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200" spc="-15" dirty="0">
                <a:solidFill>
                  <a:srgbClr val="1F3863"/>
                </a:solidFill>
                <a:latin typeface="Times New Roman"/>
                <a:cs typeface="Times New Roman"/>
              </a:rPr>
              <a:t>означает</a:t>
            </a:r>
            <a:r>
              <a:rPr lang="ru-RU" sz="2200" spc="-2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spc="-5" dirty="0">
                <a:solidFill>
                  <a:srgbClr val="1F3863"/>
                </a:solidFill>
                <a:latin typeface="Times New Roman"/>
                <a:cs typeface="Times New Roman"/>
              </a:rPr>
              <a:t>системную</a:t>
            </a:r>
            <a:endParaRPr lang="ru-RU" sz="2200" dirty="0">
              <a:latin typeface="Times New Roman"/>
              <a:cs typeface="Times New Roman"/>
            </a:endParaRPr>
          </a:p>
          <a:p>
            <a:pPr marL="183515">
              <a:lnSpc>
                <a:spcPts val="2115"/>
              </a:lnSpc>
            </a:pPr>
            <a:r>
              <a:rPr lang="ru-RU" sz="2200" spc="-5" dirty="0">
                <a:solidFill>
                  <a:srgbClr val="1F3863"/>
                </a:solidFill>
                <a:latin typeface="Times New Roman"/>
                <a:cs typeface="Times New Roman"/>
              </a:rPr>
              <a:t>совокупность</a:t>
            </a:r>
            <a:r>
              <a:rPr lang="ru-RU" sz="2200" spc="2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dirty="0">
                <a:solidFill>
                  <a:srgbClr val="1F3863"/>
                </a:solidFill>
                <a:latin typeface="Times New Roman"/>
                <a:cs typeface="Times New Roman"/>
              </a:rPr>
              <a:t>и</a:t>
            </a:r>
            <a:r>
              <a:rPr lang="ru-RU" sz="2200" spc="-5" dirty="0">
                <a:solidFill>
                  <a:srgbClr val="1F3863"/>
                </a:solidFill>
                <a:latin typeface="Times New Roman"/>
                <a:cs typeface="Times New Roman"/>
              </a:rPr>
              <a:t> порядок</a:t>
            </a:r>
            <a:r>
              <a:rPr lang="ru-RU" sz="2200" spc="3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spc="-10" dirty="0">
                <a:solidFill>
                  <a:srgbClr val="1F3863"/>
                </a:solidFill>
                <a:latin typeface="Times New Roman"/>
                <a:cs typeface="Times New Roman"/>
              </a:rPr>
              <a:t>функционирования</a:t>
            </a:r>
            <a:r>
              <a:rPr lang="ru-RU" sz="2200" spc="-3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spc="-5" dirty="0">
                <a:solidFill>
                  <a:srgbClr val="1F3863"/>
                </a:solidFill>
                <a:latin typeface="Times New Roman"/>
                <a:cs typeface="Times New Roman"/>
              </a:rPr>
              <a:t>всех</a:t>
            </a:r>
            <a:r>
              <a:rPr lang="ru-RU" sz="2200" spc="2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dirty="0">
                <a:solidFill>
                  <a:srgbClr val="1F3863"/>
                </a:solidFill>
                <a:latin typeface="Times New Roman"/>
                <a:cs typeface="Times New Roman"/>
              </a:rPr>
              <a:t>личностных,</a:t>
            </a:r>
            <a:endParaRPr lang="ru-RU" sz="2200" dirty="0">
              <a:latin typeface="Times New Roman"/>
              <a:cs typeface="Times New Roman"/>
            </a:endParaRPr>
          </a:p>
          <a:p>
            <a:pPr marL="183515" marR="332740">
              <a:lnSpc>
                <a:spcPct val="80100"/>
              </a:lnSpc>
              <a:spcBef>
                <a:spcPts val="260"/>
              </a:spcBef>
            </a:pPr>
            <a:r>
              <a:rPr lang="ru-RU" sz="2200" dirty="0">
                <a:solidFill>
                  <a:srgbClr val="1F3863"/>
                </a:solidFill>
                <a:latin typeface="Times New Roman"/>
                <a:cs typeface="Times New Roman"/>
              </a:rPr>
              <a:t>инструментальных, </a:t>
            </a:r>
            <a:r>
              <a:rPr lang="ru-RU" sz="2200" spc="5" dirty="0">
                <a:solidFill>
                  <a:srgbClr val="1F3863"/>
                </a:solidFill>
                <a:latin typeface="Times New Roman"/>
                <a:cs typeface="Times New Roman"/>
              </a:rPr>
              <a:t>и </a:t>
            </a:r>
            <a:r>
              <a:rPr lang="ru-RU" sz="2200" spc="-5" dirty="0">
                <a:solidFill>
                  <a:srgbClr val="1F3863"/>
                </a:solidFill>
                <a:latin typeface="Times New Roman"/>
                <a:cs typeface="Times New Roman"/>
              </a:rPr>
              <a:t>методологических </a:t>
            </a:r>
            <a:r>
              <a:rPr lang="ru-RU" sz="2200" dirty="0">
                <a:solidFill>
                  <a:srgbClr val="1F3863"/>
                </a:solidFill>
                <a:latin typeface="Times New Roman"/>
                <a:cs typeface="Times New Roman"/>
              </a:rPr>
              <a:t>средств, </a:t>
            </a:r>
            <a:r>
              <a:rPr lang="ru-RU" sz="2200" spc="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spc="-10" dirty="0">
                <a:solidFill>
                  <a:srgbClr val="1F3863"/>
                </a:solidFill>
                <a:latin typeface="Times New Roman"/>
                <a:cs typeface="Times New Roman"/>
              </a:rPr>
              <a:t>используемых</a:t>
            </a:r>
            <a:r>
              <a:rPr lang="ru-RU" sz="2200" spc="-5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dirty="0">
                <a:solidFill>
                  <a:srgbClr val="1F3863"/>
                </a:solidFill>
                <a:latin typeface="Times New Roman"/>
                <a:cs typeface="Times New Roman"/>
              </a:rPr>
              <a:t>для</a:t>
            </a:r>
            <a:r>
              <a:rPr lang="ru-RU" sz="2200" spc="-1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spc="5" dirty="0">
                <a:solidFill>
                  <a:srgbClr val="1F3863"/>
                </a:solidFill>
                <a:latin typeface="Times New Roman"/>
                <a:cs typeface="Times New Roman"/>
              </a:rPr>
              <a:t>достижения</a:t>
            </a:r>
            <a:r>
              <a:rPr lang="ru-RU" sz="2200" spc="-3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dirty="0">
                <a:solidFill>
                  <a:srgbClr val="1F3863"/>
                </a:solidFill>
                <a:latin typeface="Times New Roman"/>
                <a:cs typeface="Times New Roman"/>
              </a:rPr>
              <a:t>педагогических</a:t>
            </a:r>
            <a:r>
              <a:rPr lang="ru-RU" sz="2200" spc="-9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spc="-5" dirty="0">
                <a:solidFill>
                  <a:srgbClr val="1F3863"/>
                </a:solidFill>
                <a:latin typeface="Times New Roman"/>
                <a:cs typeface="Times New Roman"/>
              </a:rPr>
              <a:t>целей</a:t>
            </a:r>
            <a:r>
              <a:rPr lang="ru-RU" sz="2200" spc="-3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dirty="0">
                <a:solidFill>
                  <a:srgbClr val="1F3863"/>
                </a:solidFill>
                <a:latin typeface="Times New Roman"/>
                <a:cs typeface="Times New Roman"/>
              </a:rPr>
              <a:t>(М.В. </a:t>
            </a:r>
            <a:r>
              <a:rPr lang="ru-RU" sz="2200" spc="-53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200" spc="-5" dirty="0">
                <a:solidFill>
                  <a:srgbClr val="1F3863"/>
                </a:solidFill>
                <a:latin typeface="Times New Roman"/>
                <a:cs typeface="Times New Roman"/>
              </a:rPr>
              <a:t>Кларин)</a:t>
            </a:r>
            <a:endParaRPr lang="ru-RU" sz="2200" dirty="0">
              <a:latin typeface="Times New Roman"/>
              <a:cs typeface="Times New Roman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05000" y="5410200"/>
            <a:ext cx="8458200" cy="1295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83515" indent="-171450">
              <a:lnSpc>
                <a:spcPts val="2375"/>
              </a:lnSpc>
              <a:spcBef>
                <a:spcPts val="290"/>
              </a:spcBef>
              <a:buFont typeface="Arial MT"/>
              <a:buChar char="•"/>
              <a:tabLst>
                <a:tab pos="184150" algn="l"/>
              </a:tabLst>
            </a:pPr>
            <a:r>
              <a:rPr lang="ru-RU" sz="24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Педагогическая</a:t>
            </a:r>
            <a:r>
              <a:rPr lang="ru-RU" sz="2400" b="1" spc="-6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технология</a:t>
            </a:r>
            <a:r>
              <a:rPr lang="ru-RU" sz="24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1F3863"/>
                </a:solidFill>
                <a:latin typeface="Times New Roman"/>
                <a:cs typeface="Times New Roman"/>
              </a:rPr>
              <a:t>–</a:t>
            </a:r>
            <a:r>
              <a:rPr lang="ru-RU" sz="2400" spc="-2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15" dirty="0">
                <a:solidFill>
                  <a:srgbClr val="1F3863"/>
                </a:solidFill>
                <a:latin typeface="Times New Roman"/>
                <a:cs typeface="Times New Roman"/>
              </a:rPr>
              <a:t>это</a:t>
            </a:r>
            <a:r>
              <a:rPr lang="ru-RU" sz="2400" spc="2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10" dirty="0">
                <a:solidFill>
                  <a:srgbClr val="1F3863"/>
                </a:solidFill>
                <a:latin typeface="Times New Roman"/>
                <a:cs typeface="Times New Roman"/>
              </a:rPr>
              <a:t>упорядоченная</a:t>
            </a:r>
            <a:endParaRPr lang="ru-RU" sz="2400" dirty="0">
              <a:latin typeface="Times New Roman"/>
              <a:cs typeface="Times New Roman"/>
            </a:endParaRPr>
          </a:p>
          <a:p>
            <a:pPr marL="183515">
              <a:lnSpc>
                <a:spcPts val="2100"/>
              </a:lnSpc>
            </a:pP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совокупность</a:t>
            </a:r>
            <a:r>
              <a:rPr lang="ru-RU" sz="2400" spc="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действий,</a:t>
            </a:r>
            <a:r>
              <a:rPr lang="ru-RU" sz="2400" spc="-2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обеспечивающих</a:t>
            </a:r>
            <a:r>
              <a:rPr lang="ru-RU" sz="2400" spc="-7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5" dirty="0">
                <a:solidFill>
                  <a:srgbClr val="1F3863"/>
                </a:solidFill>
                <a:latin typeface="Times New Roman"/>
                <a:cs typeface="Times New Roman"/>
              </a:rPr>
              <a:t>достижение</a:t>
            </a:r>
            <a:endParaRPr lang="ru-RU" sz="2400" dirty="0">
              <a:latin typeface="Times New Roman"/>
              <a:cs typeface="Times New Roman"/>
            </a:endParaRPr>
          </a:p>
          <a:p>
            <a:pPr marL="183515">
              <a:lnSpc>
                <a:spcPts val="2365"/>
              </a:lnSpc>
            </a:pP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прогнозируемых</a:t>
            </a:r>
            <a:r>
              <a:rPr lang="ru-RU" sz="2400" spc="-4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30" dirty="0">
                <a:solidFill>
                  <a:srgbClr val="1F3863"/>
                </a:solidFill>
                <a:latin typeface="Times New Roman"/>
                <a:cs typeface="Times New Roman"/>
              </a:rPr>
              <a:t>результатов</a:t>
            </a:r>
            <a:r>
              <a:rPr lang="ru-RU" sz="2400" spc="1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(В.А.</a:t>
            </a:r>
            <a:r>
              <a:rPr lang="ru-RU" sz="2400" spc="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lang="ru-RU" sz="2400" spc="-5" dirty="0" err="1">
                <a:solidFill>
                  <a:srgbClr val="1F3863"/>
                </a:solidFill>
                <a:latin typeface="Times New Roman"/>
                <a:cs typeface="Times New Roman"/>
              </a:rPr>
              <a:t>Сластёнин</a:t>
            </a:r>
            <a:r>
              <a:rPr lang="ru-RU" sz="2400" spc="-5" dirty="0">
                <a:solidFill>
                  <a:srgbClr val="1F3863"/>
                </a:solidFill>
                <a:latin typeface="Times New Roman"/>
                <a:cs typeface="Times New Roman"/>
              </a:rPr>
              <a:t>)</a:t>
            </a:r>
            <a:endParaRPr lang="ru-RU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733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51" y="642594"/>
            <a:ext cx="10656849" cy="13716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Муниципальный </a:t>
            </a:r>
            <a:r>
              <a:rPr lang="ru-RU" sz="3200" b="1" dirty="0"/>
              <a:t>конкурс по выявлению лучших педагогических практик дополнительного образования детей «НовациЯ»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109" t="80229" r="1301"/>
          <a:stretch/>
        </p:blipFill>
        <p:spPr>
          <a:xfrm>
            <a:off x="382726" y="2683268"/>
            <a:ext cx="11281450" cy="2509024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47" r="890"/>
          <a:stretch/>
        </p:blipFill>
        <p:spPr>
          <a:xfrm>
            <a:off x="382726" y="2142668"/>
            <a:ext cx="11281450" cy="380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3078" y="583788"/>
            <a:ext cx="8687075" cy="502061"/>
          </a:xfrm>
          <a:prstGeom prst="rect">
            <a:avLst/>
          </a:prstGeom>
        </p:spPr>
        <p:txBody>
          <a:bodyPr vert="horz" wrap="square" lIns="0" tIns="14605" rIns="0" bIns="0" rtlCol="0" anchor="ctr">
            <a:spAutoFit/>
          </a:bodyPr>
          <a:lstStyle/>
          <a:p>
            <a:pPr marR="85090" algn="ctr">
              <a:lnSpc>
                <a:spcPts val="3770"/>
              </a:lnSpc>
              <a:spcBef>
                <a:spcPts val="115"/>
              </a:spcBef>
            </a:pPr>
            <a:r>
              <a:rPr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/>
                <a:cs typeface="Calibri Light"/>
              </a:rPr>
              <a:t>Планируемые</a:t>
            </a:r>
            <a:r>
              <a:rPr lang="ru-RU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/>
                <a:cs typeface="Calibri Light"/>
              </a:rPr>
              <a:t> </a:t>
            </a:r>
            <a:r>
              <a:rPr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/>
                <a:cs typeface="Calibri Light"/>
              </a:rPr>
              <a:t>результаты</a:t>
            </a:r>
            <a:r>
              <a:rPr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/>
                <a:cs typeface="Calibri Light"/>
              </a:rPr>
              <a:t> </a:t>
            </a:r>
            <a:r>
              <a:rPr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/>
                <a:cs typeface="Calibri Light"/>
              </a:rPr>
              <a:t>обучения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22949" y="1325752"/>
            <a:ext cx="8708390" cy="4986655"/>
            <a:chOff x="259079" y="1804416"/>
            <a:chExt cx="8708390" cy="4986655"/>
          </a:xfrm>
        </p:grpSpPr>
        <p:sp>
          <p:nvSpPr>
            <p:cNvPr id="4" name="object 4"/>
            <p:cNvSpPr/>
            <p:nvPr/>
          </p:nvSpPr>
          <p:spPr>
            <a:xfrm>
              <a:off x="259079" y="1804416"/>
              <a:ext cx="8705215" cy="4986655"/>
            </a:xfrm>
            <a:custGeom>
              <a:avLst/>
              <a:gdLst/>
              <a:ahLst/>
              <a:cxnLst/>
              <a:rect l="l" t="t" r="r" b="b"/>
              <a:pathLst>
                <a:path w="8705215" h="4986655">
                  <a:moveTo>
                    <a:pt x="8705088" y="0"/>
                  </a:moveTo>
                  <a:lnTo>
                    <a:pt x="0" y="0"/>
                  </a:lnTo>
                  <a:lnTo>
                    <a:pt x="0" y="4986528"/>
                  </a:lnTo>
                  <a:lnTo>
                    <a:pt x="8705088" y="4986528"/>
                  </a:lnTo>
                  <a:lnTo>
                    <a:pt x="8705088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92424" y="1969008"/>
              <a:ext cx="5572125" cy="1283335"/>
            </a:xfrm>
            <a:custGeom>
              <a:avLst/>
              <a:gdLst/>
              <a:ahLst/>
              <a:cxnLst/>
              <a:rect l="l" t="t" r="r" b="b"/>
              <a:pathLst>
                <a:path w="5572125" h="1283335">
                  <a:moveTo>
                    <a:pt x="5357876" y="0"/>
                  </a:moveTo>
                  <a:lnTo>
                    <a:pt x="0" y="0"/>
                  </a:lnTo>
                  <a:lnTo>
                    <a:pt x="0" y="1283207"/>
                  </a:lnTo>
                  <a:lnTo>
                    <a:pt x="5357876" y="1283207"/>
                  </a:lnTo>
                  <a:lnTo>
                    <a:pt x="5406912" y="1277559"/>
                  </a:lnTo>
                  <a:lnTo>
                    <a:pt x="5451927" y="1261469"/>
                  </a:lnTo>
                  <a:lnTo>
                    <a:pt x="5491636" y="1236221"/>
                  </a:lnTo>
                  <a:lnTo>
                    <a:pt x="5524757" y="1203100"/>
                  </a:lnTo>
                  <a:lnTo>
                    <a:pt x="5550005" y="1163391"/>
                  </a:lnTo>
                  <a:lnTo>
                    <a:pt x="5566095" y="1118376"/>
                  </a:lnTo>
                  <a:lnTo>
                    <a:pt x="5571744" y="1069339"/>
                  </a:lnTo>
                  <a:lnTo>
                    <a:pt x="5571744" y="213867"/>
                  </a:lnTo>
                  <a:lnTo>
                    <a:pt x="5566095" y="164831"/>
                  </a:lnTo>
                  <a:lnTo>
                    <a:pt x="5550005" y="119816"/>
                  </a:lnTo>
                  <a:lnTo>
                    <a:pt x="5524757" y="80107"/>
                  </a:lnTo>
                  <a:lnTo>
                    <a:pt x="5491636" y="46986"/>
                  </a:lnTo>
                  <a:lnTo>
                    <a:pt x="5451927" y="21738"/>
                  </a:lnTo>
                  <a:lnTo>
                    <a:pt x="5406912" y="5648"/>
                  </a:lnTo>
                  <a:lnTo>
                    <a:pt x="5357876" y="0"/>
                  </a:lnTo>
                  <a:close/>
                </a:path>
              </a:pathLst>
            </a:custGeom>
            <a:solidFill>
              <a:srgbClr val="FFE8C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92424" y="1969008"/>
              <a:ext cx="5572125" cy="1283335"/>
            </a:xfrm>
            <a:custGeom>
              <a:avLst/>
              <a:gdLst/>
              <a:ahLst/>
              <a:cxnLst/>
              <a:rect l="l" t="t" r="r" b="b"/>
              <a:pathLst>
                <a:path w="5572125" h="1283335">
                  <a:moveTo>
                    <a:pt x="5571744" y="213867"/>
                  </a:moveTo>
                  <a:lnTo>
                    <a:pt x="5571744" y="1069339"/>
                  </a:lnTo>
                  <a:lnTo>
                    <a:pt x="5566095" y="1118376"/>
                  </a:lnTo>
                  <a:lnTo>
                    <a:pt x="5550005" y="1163391"/>
                  </a:lnTo>
                  <a:lnTo>
                    <a:pt x="5524757" y="1203100"/>
                  </a:lnTo>
                  <a:lnTo>
                    <a:pt x="5491636" y="1236221"/>
                  </a:lnTo>
                  <a:lnTo>
                    <a:pt x="5451927" y="1261469"/>
                  </a:lnTo>
                  <a:lnTo>
                    <a:pt x="5406912" y="1277559"/>
                  </a:lnTo>
                  <a:lnTo>
                    <a:pt x="5357876" y="1283207"/>
                  </a:lnTo>
                  <a:lnTo>
                    <a:pt x="0" y="1283207"/>
                  </a:lnTo>
                  <a:lnTo>
                    <a:pt x="0" y="0"/>
                  </a:lnTo>
                  <a:lnTo>
                    <a:pt x="5357876" y="0"/>
                  </a:lnTo>
                  <a:lnTo>
                    <a:pt x="5406912" y="5648"/>
                  </a:lnTo>
                  <a:lnTo>
                    <a:pt x="5451927" y="21738"/>
                  </a:lnTo>
                  <a:lnTo>
                    <a:pt x="5491636" y="46986"/>
                  </a:lnTo>
                  <a:lnTo>
                    <a:pt x="5524757" y="80107"/>
                  </a:lnTo>
                  <a:lnTo>
                    <a:pt x="5550005" y="119816"/>
                  </a:lnTo>
                  <a:lnTo>
                    <a:pt x="5566095" y="164831"/>
                  </a:lnTo>
                  <a:lnTo>
                    <a:pt x="5571744" y="213867"/>
                  </a:lnTo>
                  <a:close/>
                </a:path>
              </a:pathLst>
            </a:custGeom>
            <a:ln w="6096">
              <a:solidFill>
                <a:srgbClr val="FFE8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755493" y="1329627"/>
            <a:ext cx="3250565" cy="1723389"/>
            <a:chOff x="198120" y="1764792"/>
            <a:chExt cx="3250565" cy="1723389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" y="1764792"/>
              <a:ext cx="3250565" cy="17233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136" y="2130501"/>
              <a:ext cx="2305685" cy="104678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59080" y="1807464"/>
              <a:ext cx="3133725" cy="1606550"/>
            </a:xfrm>
            <a:custGeom>
              <a:avLst/>
              <a:gdLst/>
              <a:ahLst/>
              <a:cxnLst/>
              <a:rect l="l" t="t" r="r" b="b"/>
              <a:pathLst>
                <a:path w="3133725" h="1606550">
                  <a:moveTo>
                    <a:pt x="2865628" y="0"/>
                  </a:moveTo>
                  <a:lnTo>
                    <a:pt x="267716" y="0"/>
                  </a:lnTo>
                  <a:lnTo>
                    <a:pt x="219594" y="4314"/>
                  </a:lnTo>
                  <a:lnTo>
                    <a:pt x="174302" y="16752"/>
                  </a:lnTo>
                  <a:lnTo>
                    <a:pt x="132595" y="36557"/>
                  </a:lnTo>
                  <a:lnTo>
                    <a:pt x="95230" y="62972"/>
                  </a:lnTo>
                  <a:lnTo>
                    <a:pt x="62964" y="95241"/>
                  </a:lnTo>
                  <a:lnTo>
                    <a:pt x="36551" y="132606"/>
                  </a:lnTo>
                  <a:lnTo>
                    <a:pt x="16749" y="174312"/>
                  </a:lnTo>
                  <a:lnTo>
                    <a:pt x="4313" y="219600"/>
                  </a:lnTo>
                  <a:lnTo>
                    <a:pt x="0" y="267715"/>
                  </a:lnTo>
                  <a:lnTo>
                    <a:pt x="0" y="1338580"/>
                  </a:lnTo>
                  <a:lnTo>
                    <a:pt x="4313" y="1386695"/>
                  </a:lnTo>
                  <a:lnTo>
                    <a:pt x="16749" y="1431983"/>
                  </a:lnTo>
                  <a:lnTo>
                    <a:pt x="36551" y="1473689"/>
                  </a:lnTo>
                  <a:lnTo>
                    <a:pt x="62964" y="1511054"/>
                  </a:lnTo>
                  <a:lnTo>
                    <a:pt x="95230" y="1543323"/>
                  </a:lnTo>
                  <a:lnTo>
                    <a:pt x="132595" y="1569738"/>
                  </a:lnTo>
                  <a:lnTo>
                    <a:pt x="174302" y="1589543"/>
                  </a:lnTo>
                  <a:lnTo>
                    <a:pt x="219594" y="1601981"/>
                  </a:lnTo>
                  <a:lnTo>
                    <a:pt x="267716" y="1606296"/>
                  </a:lnTo>
                  <a:lnTo>
                    <a:pt x="2865628" y="1606296"/>
                  </a:lnTo>
                  <a:lnTo>
                    <a:pt x="2913743" y="1601981"/>
                  </a:lnTo>
                  <a:lnTo>
                    <a:pt x="2959031" y="1589543"/>
                  </a:lnTo>
                  <a:lnTo>
                    <a:pt x="3000737" y="1569738"/>
                  </a:lnTo>
                  <a:lnTo>
                    <a:pt x="3038102" y="1543323"/>
                  </a:lnTo>
                  <a:lnTo>
                    <a:pt x="3070371" y="1511054"/>
                  </a:lnTo>
                  <a:lnTo>
                    <a:pt x="3096786" y="1473689"/>
                  </a:lnTo>
                  <a:lnTo>
                    <a:pt x="3116591" y="1431983"/>
                  </a:lnTo>
                  <a:lnTo>
                    <a:pt x="3129029" y="1386695"/>
                  </a:lnTo>
                  <a:lnTo>
                    <a:pt x="3133344" y="1338580"/>
                  </a:lnTo>
                  <a:lnTo>
                    <a:pt x="3133344" y="267715"/>
                  </a:lnTo>
                  <a:lnTo>
                    <a:pt x="3129029" y="219600"/>
                  </a:lnTo>
                  <a:lnTo>
                    <a:pt x="3116591" y="174312"/>
                  </a:lnTo>
                  <a:lnTo>
                    <a:pt x="3096786" y="132606"/>
                  </a:lnTo>
                  <a:lnTo>
                    <a:pt x="3070371" y="95241"/>
                  </a:lnTo>
                  <a:lnTo>
                    <a:pt x="3038102" y="62972"/>
                  </a:lnTo>
                  <a:lnTo>
                    <a:pt x="3000737" y="36557"/>
                  </a:lnTo>
                  <a:lnTo>
                    <a:pt x="2959031" y="16752"/>
                  </a:lnTo>
                  <a:lnTo>
                    <a:pt x="2913743" y="4314"/>
                  </a:lnTo>
                  <a:lnTo>
                    <a:pt x="2865628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856294" y="3273649"/>
            <a:ext cx="5578475" cy="1292860"/>
            <a:chOff x="3389248" y="3651377"/>
            <a:chExt cx="5578475" cy="1292860"/>
          </a:xfrm>
        </p:grpSpPr>
        <p:sp>
          <p:nvSpPr>
            <p:cNvPr id="14" name="object 14"/>
            <p:cNvSpPr/>
            <p:nvPr/>
          </p:nvSpPr>
          <p:spPr>
            <a:xfrm>
              <a:off x="3392423" y="3654552"/>
              <a:ext cx="5572125" cy="1286510"/>
            </a:xfrm>
            <a:custGeom>
              <a:avLst/>
              <a:gdLst/>
              <a:ahLst/>
              <a:cxnLst/>
              <a:rect l="l" t="t" r="r" b="b"/>
              <a:pathLst>
                <a:path w="5572125" h="1286510">
                  <a:moveTo>
                    <a:pt x="5357368" y="0"/>
                  </a:moveTo>
                  <a:lnTo>
                    <a:pt x="0" y="0"/>
                  </a:lnTo>
                  <a:lnTo>
                    <a:pt x="0" y="1286256"/>
                  </a:lnTo>
                  <a:lnTo>
                    <a:pt x="5357368" y="1286256"/>
                  </a:lnTo>
                  <a:lnTo>
                    <a:pt x="5406512" y="1280592"/>
                  </a:lnTo>
                  <a:lnTo>
                    <a:pt x="5451630" y="1264460"/>
                  </a:lnTo>
                  <a:lnTo>
                    <a:pt x="5491435" y="1239149"/>
                  </a:lnTo>
                  <a:lnTo>
                    <a:pt x="5524637" y="1205947"/>
                  </a:lnTo>
                  <a:lnTo>
                    <a:pt x="5549948" y="1166142"/>
                  </a:lnTo>
                  <a:lnTo>
                    <a:pt x="5566080" y="1121024"/>
                  </a:lnTo>
                  <a:lnTo>
                    <a:pt x="5571744" y="1071880"/>
                  </a:lnTo>
                  <a:lnTo>
                    <a:pt x="5571744" y="214375"/>
                  </a:lnTo>
                  <a:lnTo>
                    <a:pt x="5566080" y="165231"/>
                  </a:lnTo>
                  <a:lnTo>
                    <a:pt x="5549948" y="120113"/>
                  </a:lnTo>
                  <a:lnTo>
                    <a:pt x="5524637" y="80308"/>
                  </a:lnTo>
                  <a:lnTo>
                    <a:pt x="5491435" y="47106"/>
                  </a:lnTo>
                  <a:lnTo>
                    <a:pt x="5451630" y="21795"/>
                  </a:lnTo>
                  <a:lnTo>
                    <a:pt x="5406512" y="5663"/>
                  </a:lnTo>
                  <a:lnTo>
                    <a:pt x="5357368" y="0"/>
                  </a:lnTo>
                  <a:close/>
                </a:path>
              </a:pathLst>
            </a:custGeom>
            <a:solidFill>
              <a:srgbClr val="CCF6D2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92423" y="3654552"/>
              <a:ext cx="5572125" cy="1286510"/>
            </a:xfrm>
            <a:custGeom>
              <a:avLst/>
              <a:gdLst/>
              <a:ahLst/>
              <a:cxnLst/>
              <a:rect l="l" t="t" r="r" b="b"/>
              <a:pathLst>
                <a:path w="5572125" h="1286510">
                  <a:moveTo>
                    <a:pt x="5571744" y="214375"/>
                  </a:moveTo>
                  <a:lnTo>
                    <a:pt x="5571744" y="1071880"/>
                  </a:lnTo>
                  <a:lnTo>
                    <a:pt x="5566080" y="1121024"/>
                  </a:lnTo>
                  <a:lnTo>
                    <a:pt x="5549948" y="1166142"/>
                  </a:lnTo>
                  <a:lnTo>
                    <a:pt x="5524637" y="1205947"/>
                  </a:lnTo>
                  <a:lnTo>
                    <a:pt x="5491435" y="1239149"/>
                  </a:lnTo>
                  <a:lnTo>
                    <a:pt x="5451630" y="1264460"/>
                  </a:lnTo>
                  <a:lnTo>
                    <a:pt x="5406512" y="1280592"/>
                  </a:lnTo>
                  <a:lnTo>
                    <a:pt x="5357368" y="1286256"/>
                  </a:lnTo>
                  <a:lnTo>
                    <a:pt x="0" y="1286256"/>
                  </a:lnTo>
                  <a:lnTo>
                    <a:pt x="0" y="0"/>
                  </a:lnTo>
                  <a:lnTo>
                    <a:pt x="5357368" y="0"/>
                  </a:lnTo>
                  <a:lnTo>
                    <a:pt x="5406512" y="5663"/>
                  </a:lnTo>
                  <a:lnTo>
                    <a:pt x="5451630" y="21795"/>
                  </a:lnTo>
                  <a:lnTo>
                    <a:pt x="5491435" y="47106"/>
                  </a:lnTo>
                  <a:lnTo>
                    <a:pt x="5524637" y="80308"/>
                  </a:lnTo>
                  <a:lnTo>
                    <a:pt x="5549948" y="120113"/>
                  </a:lnTo>
                  <a:lnTo>
                    <a:pt x="5566080" y="165231"/>
                  </a:lnTo>
                  <a:lnTo>
                    <a:pt x="5571744" y="214375"/>
                  </a:lnTo>
                  <a:close/>
                </a:path>
              </a:pathLst>
            </a:custGeom>
            <a:ln w="6096">
              <a:solidFill>
                <a:srgbClr val="CCF6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327876" y="3501823"/>
            <a:ext cx="4005579" cy="591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8600">
              <a:lnSpc>
                <a:spcPts val="2235"/>
              </a:lnSpc>
              <a:spcBef>
                <a:spcPts val="95"/>
              </a:spcBef>
              <a:buFont typeface="Times New Roman"/>
              <a:buChar char="•"/>
              <a:tabLst>
                <a:tab pos="240665" algn="l"/>
                <a:tab pos="241300" algn="l"/>
              </a:tabLst>
            </a:pPr>
            <a:r>
              <a:rPr sz="2000" b="1" i="1" spc="-15" dirty="0">
                <a:solidFill>
                  <a:srgbClr val="1F3863"/>
                </a:solidFill>
                <a:latin typeface="Times New Roman"/>
                <a:cs typeface="Times New Roman"/>
              </a:rPr>
              <a:t>Формирование </a:t>
            </a:r>
            <a:r>
              <a:rPr sz="2000" b="1" i="1" spc="-10" dirty="0">
                <a:solidFill>
                  <a:srgbClr val="1F3863"/>
                </a:solidFill>
                <a:latin typeface="Times New Roman"/>
                <a:cs typeface="Times New Roman"/>
              </a:rPr>
              <a:t>аналитического</a:t>
            </a:r>
            <a:r>
              <a:rPr sz="2000" b="1" i="1" spc="-7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F3863"/>
                </a:solidFill>
                <a:latin typeface="Times New Roman"/>
                <a:cs typeface="Times New Roman"/>
              </a:rPr>
              <a:t>и</a:t>
            </a:r>
            <a:endParaRPr sz="2000" dirty="0">
              <a:latin typeface="Times New Roman"/>
              <a:cs typeface="Times New Roman"/>
            </a:endParaRPr>
          </a:p>
          <a:p>
            <a:pPr marL="241300">
              <a:lnSpc>
                <a:spcPts val="2235"/>
              </a:lnSpc>
            </a:pPr>
            <a:r>
              <a:rPr sz="2000" b="1" i="1" spc="-10" dirty="0">
                <a:solidFill>
                  <a:srgbClr val="1F3863"/>
                </a:solidFill>
                <a:latin typeface="Times New Roman"/>
                <a:cs typeface="Times New Roman"/>
              </a:rPr>
              <a:t>критического</a:t>
            </a:r>
            <a:r>
              <a:rPr sz="2000" b="1" i="1" spc="-7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F3863"/>
                </a:solidFill>
                <a:latin typeface="Times New Roman"/>
                <a:cs typeface="Times New Roman"/>
              </a:rPr>
              <a:t>мышления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19519" y="3010914"/>
            <a:ext cx="3250565" cy="1726564"/>
            <a:chOff x="198120" y="3450335"/>
            <a:chExt cx="3250565" cy="1726564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120" y="3450335"/>
              <a:ext cx="3250565" cy="17265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424" y="3819080"/>
              <a:ext cx="2954908" cy="104374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9080" y="3493007"/>
              <a:ext cx="3133725" cy="1609725"/>
            </a:xfrm>
            <a:custGeom>
              <a:avLst/>
              <a:gdLst/>
              <a:ahLst/>
              <a:cxnLst/>
              <a:rect l="l" t="t" r="r" b="b"/>
              <a:pathLst>
                <a:path w="3133725" h="1609725">
                  <a:moveTo>
                    <a:pt x="2865120" y="0"/>
                  </a:moveTo>
                  <a:lnTo>
                    <a:pt x="268224" y="0"/>
                  </a:lnTo>
                  <a:lnTo>
                    <a:pt x="220011" y="4323"/>
                  </a:lnTo>
                  <a:lnTo>
                    <a:pt x="174633" y="16786"/>
                  </a:lnTo>
                  <a:lnTo>
                    <a:pt x="132847" y="36632"/>
                  </a:lnTo>
                  <a:lnTo>
                    <a:pt x="95412" y="63100"/>
                  </a:lnTo>
                  <a:lnTo>
                    <a:pt x="63083" y="95432"/>
                  </a:lnTo>
                  <a:lnTo>
                    <a:pt x="36621" y="132870"/>
                  </a:lnTo>
                  <a:lnTo>
                    <a:pt x="16781" y="174653"/>
                  </a:lnTo>
                  <a:lnTo>
                    <a:pt x="4321" y="220024"/>
                  </a:lnTo>
                  <a:lnTo>
                    <a:pt x="0" y="268223"/>
                  </a:lnTo>
                  <a:lnTo>
                    <a:pt x="0" y="1341119"/>
                  </a:lnTo>
                  <a:lnTo>
                    <a:pt x="4321" y="1389319"/>
                  </a:lnTo>
                  <a:lnTo>
                    <a:pt x="16781" y="1434690"/>
                  </a:lnTo>
                  <a:lnTo>
                    <a:pt x="36621" y="1476473"/>
                  </a:lnTo>
                  <a:lnTo>
                    <a:pt x="63083" y="1513911"/>
                  </a:lnTo>
                  <a:lnTo>
                    <a:pt x="95412" y="1546243"/>
                  </a:lnTo>
                  <a:lnTo>
                    <a:pt x="132847" y="1572711"/>
                  </a:lnTo>
                  <a:lnTo>
                    <a:pt x="174633" y="1592557"/>
                  </a:lnTo>
                  <a:lnTo>
                    <a:pt x="220011" y="1605020"/>
                  </a:lnTo>
                  <a:lnTo>
                    <a:pt x="268224" y="1609343"/>
                  </a:lnTo>
                  <a:lnTo>
                    <a:pt x="2865120" y="1609343"/>
                  </a:lnTo>
                  <a:lnTo>
                    <a:pt x="2913319" y="1605020"/>
                  </a:lnTo>
                  <a:lnTo>
                    <a:pt x="2958690" y="1592557"/>
                  </a:lnTo>
                  <a:lnTo>
                    <a:pt x="3000473" y="1572711"/>
                  </a:lnTo>
                  <a:lnTo>
                    <a:pt x="3037911" y="1546243"/>
                  </a:lnTo>
                  <a:lnTo>
                    <a:pt x="3070243" y="1513911"/>
                  </a:lnTo>
                  <a:lnTo>
                    <a:pt x="3096711" y="1476473"/>
                  </a:lnTo>
                  <a:lnTo>
                    <a:pt x="3116557" y="1434690"/>
                  </a:lnTo>
                  <a:lnTo>
                    <a:pt x="3129020" y="1389319"/>
                  </a:lnTo>
                  <a:lnTo>
                    <a:pt x="3133344" y="1341119"/>
                  </a:lnTo>
                  <a:lnTo>
                    <a:pt x="3133344" y="268223"/>
                  </a:lnTo>
                  <a:lnTo>
                    <a:pt x="3129020" y="220024"/>
                  </a:lnTo>
                  <a:lnTo>
                    <a:pt x="3116557" y="174653"/>
                  </a:lnTo>
                  <a:lnTo>
                    <a:pt x="3096711" y="132870"/>
                  </a:lnTo>
                  <a:lnTo>
                    <a:pt x="3070243" y="95432"/>
                  </a:lnTo>
                  <a:lnTo>
                    <a:pt x="3037911" y="63100"/>
                  </a:lnTo>
                  <a:lnTo>
                    <a:pt x="3000473" y="36632"/>
                  </a:lnTo>
                  <a:lnTo>
                    <a:pt x="2958690" y="16786"/>
                  </a:lnTo>
                  <a:lnTo>
                    <a:pt x="2913319" y="4323"/>
                  </a:lnTo>
                  <a:lnTo>
                    <a:pt x="286512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57499" y="3426656"/>
            <a:ext cx="2512695" cy="70548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424180" marR="5080" indent="-411480">
              <a:lnSpc>
                <a:spcPts val="2470"/>
              </a:lnSpc>
              <a:spcBef>
                <a:spcPts val="525"/>
              </a:spcBef>
            </a:pPr>
            <a:r>
              <a:rPr sz="2400" b="1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М</a:t>
            </a:r>
            <a:r>
              <a:rPr sz="2400" b="1" i="1" spc="-35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240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sz="24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24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sz="2400" b="1" i="1" dirty="0">
                <a:solidFill>
                  <a:srgbClr val="FFFFFF"/>
                </a:solidFill>
                <a:latin typeface="Times New Roman"/>
                <a:cs typeface="Times New Roman"/>
              </a:rPr>
              <a:t>р</a:t>
            </a:r>
            <a:r>
              <a:rPr sz="2400" b="1" i="1" spc="-85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24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дм</a:t>
            </a:r>
            <a:r>
              <a:rPr sz="2400" b="1" i="1" spc="-35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240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sz="24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sz="2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ы</a:t>
            </a:r>
            <a:r>
              <a:rPr sz="24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е  </a:t>
            </a:r>
            <a:r>
              <a:rPr sz="24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результаты</a:t>
            </a:r>
            <a:endParaRPr sz="2400" dirty="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884812" y="4886549"/>
            <a:ext cx="5578475" cy="1292860"/>
            <a:chOff x="3389248" y="5339969"/>
            <a:chExt cx="5578475" cy="1292860"/>
          </a:xfrm>
        </p:grpSpPr>
        <p:sp>
          <p:nvSpPr>
            <p:cNvPr id="23" name="object 23"/>
            <p:cNvSpPr/>
            <p:nvPr/>
          </p:nvSpPr>
          <p:spPr>
            <a:xfrm>
              <a:off x="3392423" y="5343144"/>
              <a:ext cx="5572125" cy="1286510"/>
            </a:xfrm>
            <a:custGeom>
              <a:avLst/>
              <a:gdLst/>
              <a:ahLst/>
              <a:cxnLst/>
              <a:rect l="l" t="t" r="r" b="b"/>
              <a:pathLst>
                <a:path w="5572125" h="1286509">
                  <a:moveTo>
                    <a:pt x="5357368" y="0"/>
                  </a:moveTo>
                  <a:lnTo>
                    <a:pt x="0" y="0"/>
                  </a:lnTo>
                  <a:lnTo>
                    <a:pt x="0" y="1286255"/>
                  </a:lnTo>
                  <a:lnTo>
                    <a:pt x="5357368" y="1286255"/>
                  </a:lnTo>
                  <a:lnTo>
                    <a:pt x="5406512" y="1280593"/>
                  </a:lnTo>
                  <a:lnTo>
                    <a:pt x="5451630" y="1264465"/>
                  </a:lnTo>
                  <a:lnTo>
                    <a:pt x="5491435" y="1239156"/>
                  </a:lnTo>
                  <a:lnTo>
                    <a:pt x="5524637" y="1205955"/>
                  </a:lnTo>
                  <a:lnTo>
                    <a:pt x="5549948" y="1166149"/>
                  </a:lnTo>
                  <a:lnTo>
                    <a:pt x="5566080" y="1121024"/>
                  </a:lnTo>
                  <a:lnTo>
                    <a:pt x="5571744" y="1071867"/>
                  </a:lnTo>
                  <a:lnTo>
                    <a:pt x="5571744" y="214375"/>
                  </a:lnTo>
                  <a:lnTo>
                    <a:pt x="5566080" y="165231"/>
                  </a:lnTo>
                  <a:lnTo>
                    <a:pt x="5549948" y="120113"/>
                  </a:lnTo>
                  <a:lnTo>
                    <a:pt x="5524637" y="80308"/>
                  </a:lnTo>
                  <a:lnTo>
                    <a:pt x="5491435" y="47106"/>
                  </a:lnTo>
                  <a:lnTo>
                    <a:pt x="5451630" y="21795"/>
                  </a:lnTo>
                  <a:lnTo>
                    <a:pt x="5406512" y="5663"/>
                  </a:lnTo>
                  <a:lnTo>
                    <a:pt x="5357368" y="0"/>
                  </a:lnTo>
                  <a:close/>
                </a:path>
              </a:pathLst>
            </a:custGeom>
            <a:solidFill>
              <a:srgbClr val="CFD4E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92423" y="5343144"/>
              <a:ext cx="5572125" cy="1286510"/>
            </a:xfrm>
            <a:custGeom>
              <a:avLst/>
              <a:gdLst/>
              <a:ahLst/>
              <a:cxnLst/>
              <a:rect l="l" t="t" r="r" b="b"/>
              <a:pathLst>
                <a:path w="5572125" h="1286509">
                  <a:moveTo>
                    <a:pt x="5571744" y="214375"/>
                  </a:moveTo>
                  <a:lnTo>
                    <a:pt x="5571744" y="1071867"/>
                  </a:lnTo>
                  <a:lnTo>
                    <a:pt x="5566080" y="1121024"/>
                  </a:lnTo>
                  <a:lnTo>
                    <a:pt x="5549948" y="1166149"/>
                  </a:lnTo>
                  <a:lnTo>
                    <a:pt x="5524637" y="1205955"/>
                  </a:lnTo>
                  <a:lnTo>
                    <a:pt x="5491435" y="1239156"/>
                  </a:lnTo>
                  <a:lnTo>
                    <a:pt x="5451630" y="1264465"/>
                  </a:lnTo>
                  <a:lnTo>
                    <a:pt x="5406512" y="1280593"/>
                  </a:lnTo>
                  <a:lnTo>
                    <a:pt x="5357368" y="1286255"/>
                  </a:lnTo>
                  <a:lnTo>
                    <a:pt x="0" y="1286255"/>
                  </a:lnTo>
                  <a:lnTo>
                    <a:pt x="0" y="0"/>
                  </a:lnTo>
                  <a:lnTo>
                    <a:pt x="5357368" y="0"/>
                  </a:lnTo>
                  <a:lnTo>
                    <a:pt x="5406512" y="5663"/>
                  </a:lnTo>
                  <a:lnTo>
                    <a:pt x="5451630" y="21795"/>
                  </a:lnTo>
                  <a:lnTo>
                    <a:pt x="5491435" y="47106"/>
                  </a:lnTo>
                  <a:lnTo>
                    <a:pt x="5524637" y="80308"/>
                  </a:lnTo>
                  <a:lnTo>
                    <a:pt x="5549948" y="120113"/>
                  </a:lnTo>
                  <a:lnTo>
                    <a:pt x="5566080" y="165231"/>
                  </a:lnTo>
                  <a:lnTo>
                    <a:pt x="5571744" y="214375"/>
                  </a:lnTo>
                  <a:close/>
                </a:path>
              </a:pathLst>
            </a:custGeom>
            <a:ln w="6096">
              <a:solidFill>
                <a:srgbClr val="CFD4E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935811" y="1542278"/>
            <a:ext cx="5562600" cy="124649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82880" marR="5080" indent="-170815">
              <a:lnSpc>
                <a:spcPct val="86400"/>
              </a:lnSpc>
              <a:spcBef>
                <a:spcPts val="390"/>
              </a:spcBef>
              <a:buFont typeface="Times New Roman"/>
              <a:buChar char="•"/>
              <a:tabLst>
                <a:tab pos="183515" algn="l"/>
              </a:tabLst>
            </a:pPr>
            <a:r>
              <a:rPr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Осознание собственной </a:t>
            </a:r>
            <a:r>
              <a:rPr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культурной </a:t>
            </a:r>
            <a:r>
              <a:rPr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1F5F"/>
                </a:solidFill>
                <a:latin typeface="Times New Roman"/>
                <a:cs typeface="Times New Roman"/>
              </a:rPr>
              <a:t>идентичности</a:t>
            </a:r>
            <a:r>
              <a:rPr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b="1" i="1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1F5F"/>
                </a:solidFill>
                <a:latin typeface="Times New Roman"/>
                <a:cs typeface="Times New Roman"/>
              </a:rPr>
              <a:t>понимание</a:t>
            </a:r>
            <a:r>
              <a:rPr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культурного </a:t>
            </a:r>
            <a:r>
              <a:rPr b="1" i="1" spc="-434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1F5F"/>
                </a:solidFill>
                <a:latin typeface="Times New Roman"/>
                <a:cs typeface="Times New Roman"/>
              </a:rPr>
              <a:t>многообразия мира; </a:t>
            </a:r>
            <a:r>
              <a:rPr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освоение </a:t>
            </a:r>
            <a:r>
              <a:rPr b="1" i="1" spc="10" dirty="0">
                <a:solidFill>
                  <a:srgbClr val="001F5F"/>
                </a:solidFill>
                <a:latin typeface="Times New Roman"/>
                <a:cs typeface="Times New Roman"/>
              </a:rPr>
              <a:t>опыта </a:t>
            </a:r>
            <a:r>
              <a:rPr b="1" i="1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i="1" spc="5" dirty="0">
                <a:solidFill>
                  <a:srgbClr val="001F5F"/>
                </a:solidFill>
                <a:latin typeface="Times New Roman"/>
                <a:cs typeface="Times New Roman"/>
              </a:rPr>
              <a:t>отношения </a:t>
            </a:r>
            <a:r>
              <a:rPr b="1" i="1" dirty="0">
                <a:solidFill>
                  <a:srgbClr val="001F5F"/>
                </a:solidFill>
                <a:latin typeface="Times New Roman"/>
                <a:cs typeface="Times New Roman"/>
              </a:rPr>
              <a:t>к </a:t>
            </a:r>
            <a:r>
              <a:rPr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различным </a:t>
            </a:r>
            <a:r>
              <a:rPr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культурам, </a:t>
            </a:r>
            <a:r>
              <a:rPr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1F5F"/>
                </a:solidFill>
                <a:latin typeface="Times New Roman"/>
                <a:cs typeface="Times New Roman"/>
              </a:rPr>
              <a:t>основанного</a:t>
            </a:r>
            <a:r>
              <a:rPr b="1" i="1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1F5F"/>
                </a:solidFill>
                <a:latin typeface="Times New Roman"/>
                <a:cs typeface="Times New Roman"/>
              </a:rPr>
              <a:t>понимании</a:t>
            </a:r>
            <a:r>
              <a:rPr b="1" i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i="1" spc="5" dirty="0">
                <a:solidFill>
                  <a:srgbClr val="001F5F"/>
                </a:solidFill>
                <a:latin typeface="Times New Roman"/>
                <a:cs typeface="Times New Roman"/>
              </a:rPr>
              <a:t>ценности</a:t>
            </a:r>
            <a:endParaRPr dirty="0">
              <a:latin typeface="Times New Roman"/>
              <a:cs typeface="Times New Roman"/>
            </a:endParaRPr>
          </a:p>
          <a:p>
            <a:pPr marL="182880">
              <a:lnSpc>
                <a:spcPts val="1875"/>
              </a:lnSpc>
            </a:pPr>
            <a:r>
              <a:rPr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культурного</a:t>
            </a:r>
            <a:r>
              <a:rPr b="1" i="1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i="1" dirty="0">
                <a:solidFill>
                  <a:srgbClr val="001F5F"/>
                </a:solidFill>
                <a:latin typeface="Times New Roman"/>
                <a:cs typeface="Times New Roman"/>
              </a:rPr>
              <a:t>многообразия</a:t>
            </a:r>
            <a:endParaRPr dirty="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10457" y="4687865"/>
            <a:ext cx="3250565" cy="1719580"/>
            <a:chOff x="198120" y="5138979"/>
            <a:chExt cx="3250565" cy="1719580"/>
          </a:xfrm>
        </p:grpSpPr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" y="5138979"/>
              <a:ext cx="3250565" cy="17190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3232" y="5507736"/>
              <a:ext cx="2293366" cy="104374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9080" y="5181600"/>
              <a:ext cx="3133344" cy="1606296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219964" y="1641270"/>
            <a:ext cx="1778000" cy="70548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55244" marR="5080" indent="-43180">
              <a:lnSpc>
                <a:spcPts val="2470"/>
              </a:lnSpc>
              <a:spcBef>
                <a:spcPts val="525"/>
              </a:spcBef>
            </a:pPr>
            <a:r>
              <a:rPr sz="24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Ли</a:t>
            </a:r>
            <a:r>
              <a:rPr sz="24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ч</a:t>
            </a:r>
            <a:r>
              <a:rPr sz="24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sz="24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2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</a:t>
            </a:r>
            <a:r>
              <a:rPr sz="240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sz="24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sz="2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ы</a:t>
            </a:r>
            <a:r>
              <a:rPr sz="24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е  </a:t>
            </a:r>
            <a:r>
              <a:rPr sz="24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результаты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2" name="object 12"/>
          <p:cNvSpPr txBox="1"/>
          <p:nvPr/>
        </p:nvSpPr>
        <p:spPr>
          <a:xfrm>
            <a:off x="1363078" y="5053759"/>
            <a:ext cx="1790700" cy="70548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60960" marR="5080" indent="-48895">
              <a:lnSpc>
                <a:spcPts val="2470"/>
              </a:lnSpc>
              <a:spcBef>
                <a:spcPts val="525"/>
              </a:spcBef>
            </a:pPr>
            <a:r>
              <a:rPr sz="24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Пр</a:t>
            </a:r>
            <a:r>
              <a:rPr sz="2400" b="1" i="1" spc="-80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24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дм</a:t>
            </a:r>
            <a:r>
              <a:rPr sz="2400" b="1" i="1" spc="-35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z="2400" b="1" i="1" spc="25" dirty="0">
                <a:solidFill>
                  <a:srgbClr val="FFFFFF"/>
                </a:solidFill>
                <a:latin typeface="Times New Roman"/>
                <a:cs typeface="Times New Roman"/>
              </a:rPr>
              <a:t>т</a:t>
            </a:r>
            <a:r>
              <a:rPr sz="24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н</a:t>
            </a:r>
            <a:r>
              <a:rPr sz="24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ы</a:t>
            </a:r>
            <a:r>
              <a:rPr sz="24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е  </a:t>
            </a:r>
            <a:r>
              <a:rPr sz="24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результаты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3" name="object 7"/>
          <p:cNvSpPr txBox="1"/>
          <p:nvPr/>
        </p:nvSpPr>
        <p:spPr>
          <a:xfrm>
            <a:off x="4211893" y="4987621"/>
            <a:ext cx="4860925" cy="11195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41300" marR="5080" indent="-228600">
              <a:lnSpc>
                <a:spcPct val="86400"/>
              </a:lnSpc>
              <a:spcBef>
                <a:spcPts val="420"/>
              </a:spcBef>
              <a:buFont typeface="Times New Roman"/>
              <a:buChar char="•"/>
              <a:tabLst>
                <a:tab pos="240665" algn="l"/>
                <a:tab pos="241300" algn="l"/>
              </a:tabLst>
            </a:pPr>
            <a:r>
              <a:rPr sz="2000" b="1" i="1" spc="-10" dirty="0">
                <a:solidFill>
                  <a:srgbClr val="1F3863"/>
                </a:solidFill>
                <a:latin typeface="Times New Roman"/>
                <a:cs typeface="Times New Roman"/>
              </a:rPr>
              <a:t>Овладение</a:t>
            </a:r>
            <a:r>
              <a:rPr sz="2000" b="1" i="1" spc="2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10" dirty="0">
                <a:solidFill>
                  <a:srgbClr val="1F3863"/>
                </a:solidFill>
                <a:latin typeface="Times New Roman"/>
                <a:cs typeface="Times New Roman"/>
              </a:rPr>
              <a:t>знаниями</a:t>
            </a:r>
            <a:r>
              <a:rPr sz="2000" b="1" i="1" spc="1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F3863"/>
                </a:solidFill>
                <a:latin typeface="Times New Roman"/>
                <a:cs typeface="Times New Roman"/>
              </a:rPr>
              <a:t>о</a:t>
            </a:r>
            <a:r>
              <a:rPr sz="2000" b="1" i="1" spc="-2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10" dirty="0">
                <a:solidFill>
                  <a:srgbClr val="1F3863"/>
                </a:solidFill>
                <a:latin typeface="Times New Roman"/>
                <a:cs typeface="Times New Roman"/>
              </a:rPr>
              <a:t>процессе </a:t>
            </a:r>
            <a:r>
              <a:rPr sz="2000" b="1" i="1" spc="-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10" dirty="0">
                <a:solidFill>
                  <a:srgbClr val="1F3863"/>
                </a:solidFill>
                <a:latin typeface="Times New Roman"/>
                <a:cs typeface="Times New Roman"/>
              </a:rPr>
              <a:t>глобализации,</a:t>
            </a:r>
            <a:r>
              <a:rPr sz="2000" b="1" i="1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F3863"/>
                </a:solidFill>
                <a:latin typeface="Times New Roman"/>
                <a:cs typeface="Times New Roman"/>
              </a:rPr>
              <a:t>его</a:t>
            </a:r>
            <a:r>
              <a:rPr sz="2000" b="1" i="1" spc="1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10" dirty="0">
                <a:solidFill>
                  <a:srgbClr val="1F3863"/>
                </a:solidFill>
                <a:latin typeface="Times New Roman"/>
                <a:cs typeface="Times New Roman"/>
              </a:rPr>
              <a:t>проявлении</a:t>
            </a:r>
            <a:r>
              <a:rPr sz="2000" b="1" i="1" spc="-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20" dirty="0">
                <a:solidFill>
                  <a:srgbClr val="1F3863"/>
                </a:solidFill>
                <a:latin typeface="Times New Roman"/>
                <a:cs typeface="Times New Roman"/>
              </a:rPr>
              <a:t>во</a:t>
            </a:r>
            <a:r>
              <a:rPr sz="2000" b="1" i="1" spc="1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25" dirty="0">
                <a:solidFill>
                  <a:srgbClr val="1F3863"/>
                </a:solidFill>
                <a:latin typeface="Times New Roman"/>
                <a:cs typeface="Times New Roman"/>
              </a:rPr>
              <a:t>всех </a:t>
            </a:r>
            <a:r>
              <a:rPr sz="2000" b="1" i="1" spc="-2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15" dirty="0">
                <a:solidFill>
                  <a:srgbClr val="1F3863"/>
                </a:solidFill>
                <a:latin typeface="Times New Roman"/>
                <a:cs typeface="Times New Roman"/>
              </a:rPr>
              <a:t>сферах </a:t>
            </a:r>
            <a:r>
              <a:rPr sz="2000" b="1" i="1" spc="-5" dirty="0">
                <a:solidFill>
                  <a:srgbClr val="1F3863"/>
                </a:solidFill>
                <a:latin typeface="Times New Roman"/>
                <a:cs typeface="Times New Roman"/>
              </a:rPr>
              <a:t>и</a:t>
            </a:r>
            <a:r>
              <a:rPr sz="2000" b="1" i="1" spc="1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F3863"/>
                </a:solidFill>
                <a:latin typeface="Times New Roman"/>
                <a:cs typeface="Times New Roman"/>
              </a:rPr>
              <a:t>влиянии</a:t>
            </a:r>
            <a:r>
              <a:rPr sz="2000" b="1" i="1" spc="1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10" dirty="0">
                <a:solidFill>
                  <a:srgbClr val="1F3863"/>
                </a:solidFill>
                <a:latin typeface="Times New Roman"/>
                <a:cs typeface="Times New Roman"/>
              </a:rPr>
              <a:t>на</a:t>
            </a:r>
            <a:r>
              <a:rPr sz="2000" b="1" i="1" spc="-1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25" dirty="0">
                <a:solidFill>
                  <a:srgbClr val="1F3863"/>
                </a:solidFill>
                <a:latin typeface="Times New Roman"/>
                <a:cs typeface="Times New Roman"/>
              </a:rPr>
              <a:t>все</a:t>
            </a:r>
            <a:r>
              <a:rPr sz="2000" b="1" i="1" spc="1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F3863"/>
                </a:solidFill>
                <a:latin typeface="Times New Roman"/>
                <a:cs typeface="Times New Roman"/>
              </a:rPr>
              <a:t>стороны</a:t>
            </a:r>
            <a:r>
              <a:rPr sz="2000" b="1" i="1" spc="-4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15" dirty="0">
                <a:solidFill>
                  <a:srgbClr val="1F3863"/>
                </a:solidFill>
                <a:latin typeface="Times New Roman"/>
                <a:cs typeface="Times New Roman"/>
              </a:rPr>
              <a:t>жизни </a:t>
            </a:r>
            <a:r>
              <a:rPr sz="2000" b="1" i="1" spc="-484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20" dirty="0">
                <a:solidFill>
                  <a:srgbClr val="1F3863"/>
                </a:solidFill>
                <a:latin typeface="Times New Roman"/>
                <a:cs typeface="Times New Roman"/>
              </a:rPr>
              <a:t>человека</a:t>
            </a:r>
            <a:r>
              <a:rPr sz="2000" b="1" i="1" spc="-1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1F3863"/>
                </a:solidFill>
                <a:latin typeface="Times New Roman"/>
                <a:cs typeface="Times New Roman"/>
              </a:rPr>
              <a:t>и </a:t>
            </a:r>
            <a:r>
              <a:rPr sz="2000" b="1" i="1" spc="-10" dirty="0">
                <a:solidFill>
                  <a:srgbClr val="1F3863"/>
                </a:solidFill>
                <a:latin typeface="Times New Roman"/>
                <a:cs typeface="Times New Roman"/>
              </a:rPr>
              <a:t>общества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347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6862" y="363997"/>
            <a:ext cx="11394830" cy="964367"/>
          </a:xfrm>
          <a:prstGeom prst="rect">
            <a:avLst/>
          </a:prstGeom>
        </p:spPr>
        <p:txBody>
          <a:bodyPr vert="horz" wrap="square" lIns="0" tIns="66040" rIns="0" bIns="0" rtlCol="0" anchor="ctr">
            <a:spAutoFit/>
          </a:bodyPr>
          <a:lstStyle/>
          <a:p>
            <a:pPr marL="716915" marR="9525" indent="-704850" algn="ctr">
              <a:lnSpc>
                <a:spcPts val="3460"/>
              </a:lnSpc>
              <a:spcBef>
                <a:spcPts val="520"/>
              </a:spcBef>
            </a:pPr>
            <a:r>
              <a:rPr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Проверка сформированности глобальной  компетентности в PISA </a:t>
            </a:r>
            <a:r>
              <a:rPr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включает</a:t>
            </a:r>
            <a:r>
              <a:rPr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два</a:t>
            </a: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компонента</a:t>
            </a:r>
            <a:r>
              <a:rPr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90493" y="2979100"/>
            <a:ext cx="5386754" cy="33297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76835" rIns="0" bIns="0" rtlCol="0">
            <a:spAutoFit/>
          </a:bodyPr>
          <a:lstStyle/>
          <a:p>
            <a:pPr marL="93663" marR="993140">
              <a:lnSpc>
                <a:spcPts val="2590"/>
              </a:lnSpc>
              <a:spcBef>
                <a:spcPts val="835"/>
              </a:spcBef>
            </a:pPr>
            <a:r>
              <a:rPr sz="2400" dirty="0">
                <a:latin typeface="Times New Roman" pitchFamily="18" charset="0"/>
                <a:cs typeface="Times New Roman" pitchFamily="18" charset="0"/>
              </a:rPr>
              <a:t>Б) осознание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онимание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межкультурных различий,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заимопонимание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94945" indent="-182880">
              <a:spcBef>
                <a:spcPts val="470"/>
              </a:spcBef>
              <a:buChar char="•"/>
              <a:tabLst>
                <a:tab pos="195580" algn="l"/>
              </a:tabLst>
            </a:pPr>
            <a:r>
              <a:rPr sz="2400" spc="10" dirty="0">
                <a:solidFill>
                  <a:srgbClr val="002060"/>
                </a:solidFill>
                <a:latin typeface="Times New Roman"/>
                <a:cs typeface="Times New Roman"/>
              </a:rPr>
              <a:t>осознание</a:t>
            </a:r>
            <a:r>
              <a:rPr sz="2400" spc="-4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Times New Roman"/>
                <a:cs typeface="Times New Roman"/>
              </a:rPr>
              <a:t>сходства</a:t>
            </a:r>
            <a:r>
              <a:rPr sz="2400" spc="-4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и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различий</a:t>
            </a:r>
            <a:r>
              <a:rPr sz="2400" spc="-2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разных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0" dirty="0">
                <a:solidFill>
                  <a:srgbClr val="002060"/>
                </a:solidFill>
                <a:latin typeface="Times New Roman"/>
                <a:cs typeface="Times New Roman"/>
              </a:rPr>
              <a:t>культур;</a:t>
            </a:r>
            <a:endParaRPr sz="24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95580" indent="-183515">
              <a:lnSpc>
                <a:spcPts val="2735"/>
              </a:lnSpc>
              <a:spcBef>
                <a:spcPts val="530"/>
              </a:spcBef>
              <a:buChar char="•"/>
              <a:tabLst>
                <a:tab pos="196215" algn="l"/>
              </a:tabLst>
            </a:pP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понимание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иной</a:t>
            </a:r>
            <a:r>
              <a:rPr sz="2400" spc="-3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Times New Roman"/>
                <a:cs typeface="Times New Roman"/>
              </a:rPr>
              <a:t>точки</a:t>
            </a:r>
            <a:r>
              <a:rPr sz="2400" spc="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зрения,</a:t>
            </a:r>
            <a:r>
              <a:rPr sz="2400" spc="-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осознание</a:t>
            </a:r>
            <a:r>
              <a:rPr sz="2400" spc="-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факторов,</a:t>
            </a:r>
            <a:endParaRPr sz="240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12700">
              <a:lnSpc>
                <a:spcPts val="2735"/>
              </a:lnSpc>
            </a:pP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влияющих</a:t>
            </a:r>
            <a:r>
              <a:rPr sz="2400" spc="-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на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выбор</a:t>
            </a:r>
            <a:r>
              <a:rPr sz="2400" spc="-1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той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или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иной</a:t>
            </a:r>
            <a:r>
              <a:rPr sz="2400" spc="-1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позиции.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3040976"/>
            <a:ext cx="4882662" cy="32060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2700">
              <a:spcBef>
                <a:spcPts val="505"/>
              </a:spcBef>
            </a:pPr>
            <a:r>
              <a:rPr lang="ru-RU" sz="2200" spc="5" dirty="0">
                <a:solidFill>
                  <a:srgbClr val="001F5F"/>
                </a:solidFill>
                <a:latin typeface="Times New Roman"/>
                <a:cs typeface="Times New Roman"/>
              </a:rPr>
              <a:t>А) </a:t>
            </a:r>
            <a:r>
              <a:rPr lang="ru-RU" sz="2200" b="1" u="sng" spc="5" dirty="0">
                <a:solidFill>
                  <a:srgbClr val="001F5F"/>
                </a:solidFill>
                <a:latin typeface="Times New Roman"/>
                <a:cs typeface="Times New Roman"/>
              </a:rPr>
              <a:t>осознание</a:t>
            </a:r>
            <a:r>
              <a:rPr lang="ru-RU" sz="2200" b="1" u="sng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b="1" u="sng" dirty="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lang="ru-RU" sz="2200" b="1" u="sng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b="1" u="sng" spc="-5" dirty="0">
                <a:solidFill>
                  <a:srgbClr val="001F5F"/>
                </a:solidFill>
                <a:latin typeface="Times New Roman"/>
                <a:cs typeface="Times New Roman"/>
              </a:rPr>
              <a:t>понимание</a:t>
            </a:r>
            <a:r>
              <a:rPr lang="ru-RU" sz="2200" b="1" u="sng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b="1" u="sng" spc="-15" dirty="0">
                <a:solidFill>
                  <a:srgbClr val="001F5F"/>
                </a:solidFill>
                <a:latin typeface="Times New Roman"/>
                <a:cs typeface="Times New Roman"/>
              </a:rPr>
              <a:t>глобальных</a:t>
            </a:r>
            <a:r>
              <a:rPr lang="ru-RU" sz="2200" b="1" u="sng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b="1" u="sng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проблем:</a:t>
            </a:r>
            <a:endParaRPr lang="ru-RU" sz="2200" b="1" u="sng" dirty="0">
              <a:latin typeface="Times New Roman"/>
              <a:cs typeface="Times New Roman"/>
            </a:endParaRPr>
          </a:p>
          <a:p>
            <a:pPr marL="195580" indent="-183515">
              <a:spcBef>
                <a:spcPts val="505"/>
              </a:spcBef>
              <a:buChar char="•"/>
              <a:tabLst>
                <a:tab pos="196215" algn="l"/>
              </a:tabLst>
            </a:pPr>
            <a:r>
              <a:rPr lang="ru-RU" sz="2200" dirty="0">
                <a:solidFill>
                  <a:srgbClr val="001F5F"/>
                </a:solidFill>
                <a:latin typeface="Times New Roman"/>
                <a:cs typeface="Times New Roman"/>
              </a:rPr>
              <a:t>осведомленность</a:t>
            </a:r>
            <a:r>
              <a:rPr lang="ru-RU" sz="2200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dirty="0">
                <a:solidFill>
                  <a:srgbClr val="001F5F"/>
                </a:solidFill>
                <a:latin typeface="Times New Roman"/>
                <a:cs typeface="Times New Roman"/>
              </a:rPr>
              <a:t>о </a:t>
            </a:r>
            <a:r>
              <a:rPr lang="ru-RU"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наиболее</a:t>
            </a:r>
            <a:r>
              <a:rPr lang="ru-RU"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 значимых</a:t>
            </a:r>
            <a:r>
              <a:rPr lang="ru-RU"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глобальных </a:t>
            </a:r>
            <a:r>
              <a:rPr lang="ru-RU"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проблемах;</a:t>
            </a:r>
            <a:endParaRPr lang="ru-RU" sz="2200" dirty="0">
              <a:latin typeface="Times New Roman"/>
              <a:cs typeface="Times New Roman"/>
            </a:endParaRPr>
          </a:p>
          <a:p>
            <a:pPr marL="195580" indent="-183515">
              <a:spcBef>
                <a:spcPts val="525"/>
              </a:spcBef>
              <a:buChar char="•"/>
              <a:tabLst>
                <a:tab pos="196215" algn="l"/>
              </a:tabLst>
            </a:pPr>
            <a:r>
              <a:rPr lang="ru-RU"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понимание </a:t>
            </a:r>
            <a:r>
              <a:rPr lang="ru-RU" sz="2200" dirty="0">
                <a:solidFill>
                  <a:srgbClr val="001F5F"/>
                </a:solidFill>
                <a:latin typeface="Times New Roman"/>
                <a:cs typeface="Times New Roman"/>
              </a:rPr>
              <a:t>взаимосвязей</a:t>
            </a:r>
            <a:r>
              <a:rPr lang="ru-RU"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 между</a:t>
            </a:r>
            <a:r>
              <a:rPr lang="ru-RU" sz="2200" spc="2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глобальными</a:t>
            </a:r>
            <a:r>
              <a:rPr lang="ru-RU" sz="2200" spc="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проблемами,</a:t>
            </a:r>
            <a:endParaRPr lang="ru-RU" sz="2200" dirty="0">
              <a:latin typeface="Times New Roman"/>
              <a:cs typeface="Times New Roman"/>
            </a:endParaRPr>
          </a:p>
          <a:p>
            <a:pPr marL="12700"/>
            <a:r>
              <a:rPr lang="ru-RU" sz="2200" dirty="0">
                <a:solidFill>
                  <a:srgbClr val="001F5F"/>
                </a:solidFill>
                <a:latin typeface="Times New Roman"/>
                <a:cs typeface="Times New Roman"/>
              </a:rPr>
              <a:t>влияния</a:t>
            </a:r>
            <a:r>
              <a:rPr lang="ru-RU" sz="220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глобальных</a:t>
            </a:r>
            <a:r>
              <a:rPr lang="ru-RU"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проблем</a:t>
            </a:r>
            <a:r>
              <a:rPr lang="ru-RU" sz="2200" spc="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dirty="0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lang="ru-RU" sz="2200" spc="-1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spc="-5" dirty="0">
                <a:solidFill>
                  <a:srgbClr val="001F5F"/>
                </a:solidFill>
                <a:latin typeface="Times New Roman"/>
                <a:cs typeface="Times New Roman"/>
              </a:rPr>
              <a:t>локальные</a:t>
            </a:r>
            <a:r>
              <a:rPr lang="ru-RU" sz="2200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200" dirty="0">
                <a:solidFill>
                  <a:srgbClr val="001F5F"/>
                </a:solidFill>
                <a:latin typeface="Times New Roman"/>
                <a:cs typeface="Times New Roman"/>
              </a:rPr>
              <a:t>тенденции.</a:t>
            </a:r>
            <a:endParaRPr lang="ru-RU" sz="2200" dirty="0">
              <a:latin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3815" y="1724018"/>
            <a:ext cx="5334000" cy="533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2700" algn="ctr">
              <a:spcBef>
                <a:spcPts val="605"/>
              </a:spcBef>
              <a:tabLst>
                <a:tab pos="469900" algn="l"/>
              </a:tabLst>
            </a:pPr>
            <a:r>
              <a:rPr lang="ru-RU" sz="2800" b="1" dirty="0">
                <a:solidFill>
                  <a:srgbClr val="7030A0"/>
                </a:solidFill>
                <a:latin typeface="Times New Roman"/>
                <a:cs typeface="Times New Roman"/>
              </a:rPr>
              <a:t>1)	«Знание</a:t>
            </a:r>
            <a:r>
              <a:rPr lang="ru-RU" sz="2800" b="1" spc="-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Times New Roman"/>
                <a:cs typeface="Times New Roman"/>
              </a:rPr>
              <a:t>и</a:t>
            </a:r>
            <a:r>
              <a:rPr lang="ru-RU" sz="28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Times New Roman"/>
                <a:cs typeface="Times New Roman"/>
              </a:rPr>
              <a:t>понимание»</a:t>
            </a:r>
            <a:endParaRPr lang="ru-RU" sz="28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92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46177" y="2892670"/>
            <a:ext cx="5410200" cy="3318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60325" rIns="0" bIns="0" rtlCol="0">
            <a:spAutoFit/>
          </a:bodyPr>
          <a:lstStyle/>
          <a:p>
            <a:pPr marL="242888" indent="-242888">
              <a:lnSpc>
                <a:spcPts val="2055"/>
              </a:lnSpc>
              <a:spcBef>
                <a:spcPts val="335"/>
              </a:spcBef>
              <a:tabLst>
                <a:tab pos="243840" algn="l"/>
                <a:tab pos="244475" algn="l"/>
              </a:tabLst>
            </a:pPr>
            <a:r>
              <a:rPr lang="ru-RU" sz="2400" b="1" u="sng" spc="-10" dirty="0">
                <a:solidFill>
                  <a:srgbClr val="6F2F9F"/>
                </a:solidFill>
                <a:latin typeface="Times New Roman"/>
                <a:cs typeface="Times New Roman"/>
              </a:rPr>
              <a:t>Б) критическое мышление</a:t>
            </a:r>
          </a:p>
          <a:p>
            <a:pPr marL="242888" indent="-242888">
              <a:lnSpc>
                <a:spcPts val="2055"/>
              </a:lnSpc>
              <a:spcBef>
                <a:spcPts val="335"/>
              </a:spcBef>
              <a:buFont typeface="Arial MT"/>
              <a:buChar char="•"/>
              <a:tabLst>
                <a:tab pos="243840" algn="l"/>
                <a:tab pos="244475" algn="l"/>
              </a:tabLst>
            </a:pPr>
            <a:r>
              <a:rPr sz="2000" spc="-10" dirty="0" err="1">
                <a:solidFill>
                  <a:srgbClr val="6F2F9F"/>
                </a:solidFill>
                <a:latin typeface="Times New Roman"/>
                <a:cs typeface="Times New Roman"/>
              </a:rPr>
              <a:t>оценка</a:t>
            </a:r>
            <a:r>
              <a:rPr sz="2000" spc="-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/>
                <a:cs typeface="Times New Roman"/>
              </a:rPr>
              <a:t>значимости,</a:t>
            </a:r>
            <a:r>
              <a:rPr sz="2000" spc="-4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6F2F9F"/>
                </a:solidFill>
                <a:latin typeface="Times New Roman"/>
                <a:cs typeface="Times New Roman"/>
              </a:rPr>
              <a:t>обоснованности,</a:t>
            </a:r>
            <a:r>
              <a:rPr sz="2000" spc="-4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6F2F9F"/>
                </a:solidFill>
                <a:latin typeface="Times New Roman"/>
                <a:cs typeface="Times New Roman"/>
              </a:rPr>
              <a:t>достоверности</a:t>
            </a:r>
            <a:r>
              <a:rPr sz="2000" spc="-8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6F2F9F"/>
                </a:solidFill>
                <a:latin typeface="Times New Roman"/>
                <a:cs typeface="Times New Roman"/>
              </a:rPr>
              <a:t>информации</a:t>
            </a:r>
            <a:r>
              <a:rPr sz="2000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6F2F9F"/>
                </a:solidFill>
                <a:latin typeface="Times New Roman"/>
                <a:cs typeface="Times New Roman"/>
              </a:rPr>
              <a:t>(текста,</a:t>
            </a:r>
            <a:endParaRPr sz="2000" dirty="0">
              <a:latin typeface="Times New Roman"/>
              <a:cs typeface="Times New Roman"/>
            </a:endParaRPr>
          </a:p>
          <a:p>
            <a:pPr marL="182880" marR="1314450">
              <a:lnSpc>
                <a:spcPts val="1820"/>
              </a:lnSpc>
              <a:spcBef>
                <a:spcPts val="215"/>
              </a:spcBef>
            </a:pPr>
            <a:r>
              <a:rPr sz="2000" spc="-15" dirty="0">
                <a:solidFill>
                  <a:srgbClr val="6F2F9F"/>
                </a:solidFill>
                <a:latin typeface="Times New Roman"/>
                <a:cs typeface="Times New Roman"/>
              </a:rPr>
              <a:t>источника,</a:t>
            </a:r>
            <a:r>
              <a:rPr sz="2000" spc="-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6F2F9F"/>
                </a:solidFill>
                <a:latin typeface="Times New Roman"/>
                <a:cs typeface="Times New Roman"/>
              </a:rPr>
              <a:t>утверждения)</a:t>
            </a:r>
            <a:r>
              <a:rPr sz="2000" spc="5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/>
                <a:cs typeface="Times New Roman"/>
              </a:rPr>
              <a:t>с</a:t>
            </a:r>
            <a:r>
              <a:rPr sz="2000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6F2F9F"/>
                </a:solidFill>
                <a:latin typeface="Times New Roman"/>
                <a:cs typeface="Times New Roman"/>
              </a:rPr>
              <a:t>позиций</a:t>
            </a:r>
            <a:r>
              <a:rPr sz="2000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6F2F9F"/>
                </a:solidFill>
                <a:latin typeface="Times New Roman"/>
                <a:cs typeface="Times New Roman"/>
              </a:rPr>
              <a:t>внутренней</a:t>
            </a:r>
            <a:r>
              <a:rPr sz="2000" spc="7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6F2F9F"/>
                </a:solidFill>
                <a:latin typeface="Times New Roman"/>
                <a:cs typeface="Times New Roman"/>
              </a:rPr>
              <a:t>целостности, </a:t>
            </a:r>
            <a:r>
              <a:rPr sz="2000" spc="-459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6F2F9F"/>
                </a:solidFill>
                <a:latin typeface="Times New Roman"/>
                <a:cs typeface="Times New Roman"/>
              </a:rPr>
              <a:t>непротиворечивости</a:t>
            </a:r>
            <a:endParaRPr sz="2000" dirty="0">
              <a:latin typeface="Times New Roman"/>
              <a:cs typeface="Times New Roman"/>
            </a:endParaRPr>
          </a:p>
          <a:p>
            <a:pPr marL="182880" indent="-170815">
              <a:spcBef>
                <a:spcPts val="359"/>
              </a:spcBef>
              <a:buFont typeface="Arial MT"/>
              <a:buChar char="•"/>
              <a:tabLst>
                <a:tab pos="183515" algn="l"/>
              </a:tabLst>
            </a:pPr>
            <a:r>
              <a:rPr sz="2000" spc="-15" dirty="0">
                <a:solidFill>
                  <a:srgbClr val="6F2F9F"/>
                </a:solidFill>
                <a:latin typeface="Times New Roman"/>
                <a:cs typeface="Times New Roman"/>
              </a:rPr>
              <a:t>объективным</a:t>
            </a:r>
            <a:r>
              <a:rPr sz="2000" spc="-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6F2F9F"/>
                </a:solidFill>
                <a:latin typeface="Times New Roman"/>
                <a:cs typeface="Times New Roman"/>
              </a:rPr>
              <a:t>данным</a:t>
            </a:r>
            <a:r>
              <a:rPr sz="2000" spc="2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/>
                <a:cs typeface="Times New Roman"/>
              </a:rPr>
              <a:t>и</a:t>
            </a:r>
            <a:r>
              <a:rPr sz="2000" spc="-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6F2F9F"/>
                </a:solidFill>
                <a:latin typeface="Times New Roman"/>
                <a:cs typeface="Times New Roman"/>
              </a:rPr>
              <a:t>личному</a:t>
            </a:r>
            <a:r>
              <a:rPr sz="2000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6F2F9F"/>
                </a:solidFill>
                <a:latin typeface="Times New Roman"/>
                <a:cs typeface="Times New Roman"/>
              </a:rPr>
              <a:t>опыту;</a:t>
            </a:r>
            <a:endParaRPr sz="2000" dirty="0">
              <a:latin typeface="Times New Roman"/>
              <a:cs typeface="Times New Roman"/>
            </a:endParaRPr>
          </a:p>
          <a:p>
            <a:pPr marL="182880" marR="329565" indent="-170815">
              <a:lnSpc>
                <a:spcPct val="79500"/>
              </a:lnSpc>
              <a:spcBef>
                <a:spcPts val="830"/>
              </a:spcBef>
              <a:buFont typeface="Arial MT"/>
              <a:buChar char="•"/>
              <a:tabLst>
                <a:tab pos="183515" algn="l"/>
              </a:tabLst>
            </a:pPr>
            <a:r>
              <a:rPr sz="2000" dirty="0">
                <a:solidFill>
                  <a:srgbClr val="6F2F9F"/>
                </a:solidFill>
                <a:latin typeface="Times New Roman"/>
                <a:cs typeface="Times New Roman"/>
              </a:rPr>
              <a:t>осознание</a:t>
            </a:r>
            <a:r>
              <a:rPr sz="2000" spc="-2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6F2F9F"/>
                </a:solidFill>
                <a:latin typeface="Times New Roman"/>
                <a:cs typeface="Times New Roman"/>
              </a:rPr>
              <a:t>связи</a:t>
            </a:r>
            <a:r>
              <a:rPr sz="2000" spc="2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/>
                <a:cs typeface="Times New Roman"/>
              </a:rPr>
              <a:t>собственных</a:t>
            </a:r>
            <a:r>
              <a:rPr sz="2000" spc="-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6F2F9F"/>
                </a:solidFill>
                <a:latin typeface="Times New Roman"/>
                <a:cs typeface="Times New Roman"/>
              </a:rPr>
              <a:t>взглядов</a:t>
            </a:r>
            <a:r>
              <a:rPr sz="2000" spc="4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/>
                <a:cs typeface="Times New Roman"/>
              </a:rPr>
              <a:t>с </a:t>
            </a:r>
            <a:r>
              <a:rPr sz="2000" spc="-10" dirty="0">
                <a:solidFill>
                  <a:srgbClr val="6F2F9F"/>
                </a:solidFill>
                <a:latin typeface="Times New Roman"/>
                <a:cs typeface="Times New Roman"/>
              </a:rPr>
              <a:t>определенными</a:t>
            </a:r>
            <a:r>
              <a:rPr sz="2000" spc="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/>
                <a:cs typeface="Times New Roman"/>
              </a:rPr>
              <a:t>ценностями и </a:t>
            </a:r>
            <a:r>
              <a:rPr sz="2000" spc="-459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35" dirty="0">
                <a:solidFill>
                  <a:srgbClr val="6F2F9F"/>
                </a:solidFill>
                <a:latin typeface="Times New Roman"/>
                <a:cs typeface="Times New Roman"/>
              </a:rPr>
              <a:t>культурными</a:t>
            </a:r>
            <a:r>
              <a:rPr sz="2000" spc="-3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/>
                <a:cs typeface="Times New Roman"/>
              </a:rPr>
              <a:t>традициями, </a:t>
            </a:r>
            <a:r>
              <a:rPr sz="2000" spc="-10" dirty="0">
                <a:solidFill>
                  <a:srgbClr val="6F2F9F"/>
                </a:solidFill>
                <a:latin typeface="Times New Roman"/>
                <a:cs typeface="Times New Roman"/>
              </a:rPr>
              <a:t>понимание </a:t>
            </a:r>
            <a:r>
              <a:rPr sz="2000" spc="-15" dirty="0">
                <a:solidFill>
                  <a:srgbClr val="6F2F9F"/>
                </a:solidFill>
                <a:latin typeface="Times New Roman"/>
                <a:cs typeface="Times New Roman"/>
              </a:rPr>
              <a:t>обусловленности </a:t>
            </a:r>
            <a:r>
              <a:rPr sz="2000" spc="-25" dirty="0">
                <a:solidFill>
                  <a:srgbClr val="6F2F9F"/>
                </a:solidFill>
                <a:latin typeface="Times New Roman"/>
                <a:cs typeface="Times New Roman"/>
              </a:rPr>
              <a:t>взглядов </a:t>
            </a:r>
            <a:r>
              <a:rPr sz="2000" spc="-5" dirty="0">
                <a:solidFill>
                  <a:srgbClr val="6F2F9F"/>
                </a:solidFill>
                <a:latin typeface="Times New Roman"/>
                <a:cs typeface="Times New Roman"/>
              </a:rPr>
              <a:t>и </a:t>
            </a:r>
            <a:r>
              <a:rPr sz="200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6F2F9F"/>
                </a:solidFill>
                <a:latin typeface="Times New Roman"/>
                <a:cs typeface="Times New Roman"/>
              </a:rPr>
              <a:t>суждений</a:t>
            </a:r>
            <a:r>
              <a:rPr sz="2000" spc="3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35" dirty="0">
                <a:solidFill>
                  <a:srgbClr val="6F2F9F"/>
                </a:solidFill>
                <a:latin typeface="Times New Roman"/>
                <a:cs typeface="Times New Roman"/>
              </a:rPr>
              <a:t>культурными</a:t>
            </a:r>
            <a:r>
              <a:rPr sz="2000" spc="13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/>
                <a:cs typeface="Times New Roman"/>
              </a:rPr>
              <a:t>и </a:t>
            </a:r>
            <a:r>
              <a:rPr sz="2000" spc="-10" dirty="0">
                <a:solidFill>
                  <a:srgbClr val="6F2F9F"/>
                </a:solidFill>
                <a:latin typeface="Times New Roman"/>
                <a:cs typeface="Times New Roman"/>
              </a:rPr>
              <a:t>иными</a:t>
            </a:r>
            <a:r>
              <a:rPr sz="2000" spc="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6F2F9F"/>
                </a:solidFill>
                <a:latin typeface="Times New Roman"/>
                <a:cs typeface="Times New Roman"/>
              </a:rPr>
              <a:t>традициями.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74477" y="1233854"/>
            <a:ext cx="4343400" cy="609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6F2F9F"/>
                </a:solidFill>
                <a:latin typeface="Times New Roman"/>
                <a:cs typeface="Times New Roman"/>
              </a:rPr>
              <a:t>2)</a:t>
            </a:r>
            <a:r>
              <a:rPr lang="ru-RU" sz="3200" b="1" spc="-5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lang="ru-RU" sz="32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«Умения»</a:t>
            </a:r>
            <a:endParaRPr lang="ru-RU" sz="32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031" y="2892670"/>
            <a:ext cx="5342792" cy="34240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2700">
              <a:spcBef>
                <a:spcPts val="365"/>
              </a:spcBef>
            </a:pP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А) аналитическое мышление:</a:t>
            </a:r>
          </a:p>
          <a:p>
            <a:pPr indent="-231775">
              <a:buFont typeface="Arial MT"/>
              <a:buChar char="•"/>
              <a:tabLst>
                <a:tab pos="243840" algn="l"/>
                <a:tab pos="244475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следование логике;</a:t>
            </a:r>
          </a:p>
          <a:p>
            <a:pPr indent="-170815">
              <a:buFont typeface="Arial MT"/>
              <a:buChar char="•"/>
              <a:tabLst>
                <a:tab pos="183515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системность рассмотрения проблемы;</a:t>
            </a:r>
          </a:p>
          <a:p>
            <a:pPr indent="-170815">
              <a:buFont typeface="Arial MT"/>
              <a:buChar char="•"/>
              <a:tabLst>
                <a:tab pos="183515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соблюдение последовательности рассмотрения проблемы;</a:t>
            </a:r>
          </a:p>
          <a:p>
            <a:pPr indent="-231775">
              <a:buFont typeface="Arial MT"/>
              <a:buChar char="•"/>
              <a:tabLst>
                <a:tab pos="243840" algn="l"/>
                <a:tab pos="244475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способность интерпретировать смысл элементов текста;</a:t>
            </a:r>
          </a:p>
          <a:p>
            <a:pPr indent="-231775">
              <a:lnSpc>
                <a:spcPts val="2050"/>
              </a:lnSpc>
              <a:buFont typeface="Arial MT"/>
              <a:buChar char="•"/>
              <a:tabLst>
                <a:tab pos="243840" algn="l"/>
                <a:tab pos="244475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способность устанавливать связи и выявлять противоречия при рассмотрении проблемы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50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10200" y="457200"/>
            <a:ext cx="4902200" cy="2819400"/>
            <a:chOff x="3916426" y="1182369"/>
            <a:chExt cx="4902200" cy="2527300"/>
          </a:xfrm>
        </p:grpSpPr>
        <p:sp>
          <p:nvSpPr>
            <p:cNvPr id="3" name="object 3"/>
            <p:cNvSpPr/>
            <p:nvPr/>
          </p:nvSpPr>
          <p:spPr>
            <a:xfrm>
              <a:off x="3922776" y="1188719"/>
              <a:ext cx="4889500" cy="2514600"/>
            </a:xfrm>
            <a:custGeom>
              <a:avLst/>
              <a:gdLst/>
              <a:ahLst/>
              <a:cxnLst/>
              <a:rect l="l" t="t" r="r" b="b"/>
              <a:pathLst>
                <a:path w="4889500" h="2514600">
                  <a:moveTo>
                    <a:pt x="3631692" y="0"/>
                  </a:moveTo>
                  <a:lnTo>
                    <a:pt x="3631692" y="314325"/>
                  </a:lnTo>
                  <a:lnTo>
                    <a:pt x="0" y="314325"/>
                  </a:lnTo>
                  <a:lnTo>
                    <a:pt x="0" y="2200275"/>
                  </a:lnTo>
                  <a:lnTo>
                    <a:pt x="3631692" y="2200275"/>
                  </a:lnTo>
                  <a:lnTo>
                    <a:pt x="3631692" y="2514599"/>
                  </a:lnTo>
                  <a:lnTo>
                    <a:pt x="4888992" y="1257300"/>
                  </a:lnTo>
                  <a:lnTo>
                    <a:pt x="3631692" y="0"/>
                  </a:lnTo>
                  <a:close/>
                </a:path>
              </a:pathLst>
            </a:custGeom>
            <a:solidFill>
              <a:srgbClr val="D2DEEE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22776" y="1188719"/>
              <a:ext cx="4889500" cy="2514600"/>
            </a:xfrm>
            <a:custGeom>
              <a:avLst/>
              <a:gdLst/>
              <a:ahLst/>
              <a:cxnLst/>
              <a:rect l="l" t="t" r="r" b="b"/>
              <a:pathLst>
                <a:path w="4889500" h="2514600">
                  <a:moveTo>
                    <a:pt x="0" y="314325"/>
                  </a:moveTo>
                  <a:lnTo>
                    <a:pt x="3631692" y="314325"/>
                  </a:lnTo>
                  <a:lnTo>
                    <a:pt x="3631692" y="0"/>
                  </a:lnTo>
                  <a:lnTo>
                    <a:pt x="4888992" y="1257300"/>
                  </a:lnTo>
                  <a:lnTo>
                    <a:pt x="3631692" y="2514599"/>
                  </a:lnTo>
                  <a:lnTo>
                    <a:pt x="3631692" y="2200275"/>
                  </a:lnTo>
                  <a:lnTo>
                    <a:pt x="0" y="2200275"/>
                  </a:lnTo>
                  <a:lnTo>
                    <a:pt x="0" y="314325"/>
                  </a:lnTo>
                  <a:close/>
                </a:path>
              </a:pathLst>
            </a:custGeom>
            <a:ln w="12191">
              <a:solidFill>
                <a:srgbClr val="D2D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486400" y="838201"/>
            <a:ext cx="3321050" cy="19945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indent="-228600">
              <a:lnSpc>
                <a:spcPts val="2230"/>
              </a:lnSpc>
              <a:spcBef>
                <a:spcPts val="90"/>
              </a:spcBef>
              <a:buFont typeface="Times New Roman"/>
              <a:buChar char="•"/>
              <a:tabLst>
                <a:tab pos="240665" algn="l"/>
                <a:tab pos="241300" algn="l"/>
              </a:tabLst>
            </a:pPr>
            <a:r>
              <a:rPr sz="20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Технология</a:t>
            </a:r>
            <a:r>
              <a:rPr sz="2000" b="1" spc="-2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организации</a:t>
            </a:r>
            <a:endParaRPr sz="2000">
              <a:latin typeface="Times New Roman"/>
              <a:cs typeface="Times New Roman"/>
            </a:endParaRPr>
          </a:p>
          <a:p>
            <a:pPr marL="241300">
              <a:lnSpc>
                <a:spcPts val="2075"/>
              </a:lnSpc>
            </a:pPr>
            <a:r>
              <a:rPr sz="20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исследовательской</a:t>
            </a:r>
            <a:endParaRPr sz="2000">
              <a:latin typeface="Times New Roman"/>
              <a:cs typeface="Times New Roman"/>
            </a:endParaRPr>
          </a:p>
          <a:p>
            <a:pPr marL="241300">
              <a:lnSpc>
                <a:spcPts val="2245"/>
              </a:lnSpc>
            </a:pPr>
            <a:r>
              <a:rPr sz="2000" b="1" dirty="0">
                <a:solidFill>
                  <a:srgbClr val="6F2F9F"/>
                </a:solidFill>
                <a:latin typeface="Times New Roman"/>
                <a:cs typeface="Times New Roman"/>
              </a:rPr>
              <a:t>деятельности</a:t>
            </a:r>
            <a:r>
              <a:rPr sz="2000" b="1" spc="-10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школьников</a:t>
            </a:r>
            <a:endParaRPr sz="2000">
              <a:latin typeface="Times New Roman"/>
              <a:cs typeface="Times New Roman"/>
            </a:endParaRPr>
          </a:p>
          <a:p>
            <a:pPr marL="227965" marR="207010" indent="-227965" algn="r">
              <a:lnSpc>
                <a:spcPts val="2245"/>
              </a:lnSpc>
              <a:buFont typeface="Times New Roman"/>
              <a:buChar char="•"/>
              <a:tabLst>
                <a:tab pos="227965" algn="l"/>
                <a:tab pos="241300" algn="l"/>
              </a:tabLst>
            </a:pPr>
            <a:r>
              <a:rPr sz="20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Технология</a:t>
            </a:r>
            <a:r>
              <a:rPr sz="2000" b="1" spc="-6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организации</a:t>
            </a:r>
            <a:endParaRPr sz="2000">
              <a:latin typeface="Times New Roman"/>
              <a:cs typeface="Times New Roman"/>
            </a:endParaRPr>
          </a:p>
          <a:p>
            <a:pPr marR="233679" algn="r">
              <a:lnSpc>
                <a:spcPts val="2245"/>
              </a:lnSpc>
            </a:pPr>
            <a:r>
              <a:rPr sz="2000" b="1" dirty="0">
                <a:solidFill>
                  <a:srgbClr val="6F2F9F"/>
                </a:solidFill>
                <a:latin typeface="Times New Roman"/>
                <a:cs typeface="Times New Roman"/>
              </a:rPr>
              <a:t>проектной</a:t>
            </a:r>
            <a:r>
              <a:rPr sz="2000" b="1" spc="-6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6F2F9F"/>
                </a:solidFill>
                <a:latin typeface="Times New Roman"/>
                <a:cs typeface="Times New Roman"/>
              </a:rPr>
              <a:t>деятельности</a:t>
            </a:r>
            <a:endParaRPr sz="2000">
              <a:latin typeface="Times New Roman"/>
              <a:cs typeface="Times New Roman"/>
            </a:endParaRPr>
          </a:p>
          <a:p>
            <a:pPr marL="241300" marR="261620" indent="-228600">
              <a:lnSpc>
                <a:spcPts val="2070"/>
              </a:lnSpc>
              <a:spcBef>
                <a:spcPts val="345"/>
              </a:spcBef>
              <a:buFont typeface="Times New Roman"/>
              <a:buChar char="•"/>
              <a:tabLst>
                <a:tab pos="240665" algn="l"/>
                <a:tab pos="241300" algn="l"/>
              </a:tabLst>
            </a:pPr>
            <a:r>
              <a:rPr sz="20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Технологии </a:t>
            </a:r>
            <a:r>
              <a:rPr sz="20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диалогового </a:t>
            </a:r>
            <a:r>
              <a:rPr sz="2000" b="1" spc="-484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взаимодействия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81201" y="533400"/>
            <a:ext cx="3270885" cy="2527300"/>
            <a:chOff x="658368" y="1182624"/>
            <a:chExt cx="3270885" cy="2527300"/>
          </a:xfrm>
        </p:grpSpPr>
        <p:sp>
          <p:nvSpPr>
            <p:cNvPr id="7" name="object 7"/>
            <p:cNvSpPr/>
            <p:nvPr/>
          </p:nvSpPr>
          <p:spPr>
            <a:xfrm>
              <a:off x="664464" y="1188720"/>
              <a:ext cx="3258820" cy="2514600"/>
            </a:xfrm>
            <a:custGeom>
              <a:avLst/>
              <a:gdLst/>
              <a:ahLst/>
              <a:cxnLst/>
              <a:rect l="l" t="t" r="r" b="b"/>
              <a:pathLst>
                <a:path w="3258820" h="2514600">
                  <a:moveTo>
                    <a:pt x="2839212" y="0"/>
                  </a:moveTo>
                  <a:lnTo>
                    <a:pt x="419112" y="0"/>
                  </a:lnTo>
                  <a:lnTo>
                    <a:pt x="370235" y="2818"/>
                  </a:lnTo>
                  <a:lnTo>
                    <a:pt x="323013" y="11065"/>
                  </a:lnTo>
                  <a:lnTo>
                    <a:pt x="277763" y="24426"/>
                  </a:lnTo>
                  <a:lnTo>
                    <a:pt x="234797" y="42587"/>
                  </a:lnTo>
                  <a:lnTo>
                    <a:pt x="194431" y="65234"/>
                  </a:lnTo>
                  <a:lnTo>
                    <a:pt x="156978" y="92053"/>
                  </a:lnTo>
                  <a:lnTo>
                    <a:pt x="122755" y="122729"/>
                  </a:lnTo>
                  <a:lnTo>
                    <a:pt x="92074" y="156949"/>
                  </a:lnTo>
                  <a:lnTo>
                    <a:pt x="65250" y="194399"/>
                  </a:lnTo>
                  <a:lnTo>
                    <a:pt x="42598" y="234764"/>
                  </a:lnTo>
                  <a:lnTo>
                    <a:pt x="24433" y="277731"/>
                  </a:lnTo>
                  <a:lnTo>
                    <a:pt x="11069" y="322985"/>
                  </a:lnTo>
                  <a:lnTo>
                    <a:pt x="2819" y="370213"/>
                  </a:lnTo>
                  <a:lnTo>
                    <a:pt x="0" y="419100"/>
                  </a:lnTo>
                  <a:lnTo>
                    <a:pt x="0" y="2095500"/>
                  </a:lnTo>
                  <a:lnTo>
                    <a:pt x="2819" y="2144386"/>
                  </a:lnTo>
                  <a:lnTo>
                    <a:pt x="11069" y="2191614"/>
                  </a:lnTo>
                  <a:lnTo>
                    <a:pt x="24433" y="2236868"/>
                  </a:lnTo>
                  <a:lnTo>
                    <a:pt x="42598" y="2279835"/>
                  </a:lnTo>
                  <a:lnTo>
                    <a:pt x="65250" y="2320200"/>
                  </a:lnTo>
                  <a:lnTo>
                    <a:pt x="92074" y="2357650"/>
                  </a:lnTo>
                  <a:lnTo>
                    <a:pt x="122755" y="2391870"/>
                  </a:lnTo>
                  <a:lnTo>
                    <a:pt x="156978" y="2422546"/>
                  </a:lnTo>
                  <a:lnTo>
                    <a:pt x="194431" y="2449365"/>
                  </a:lnTo>
                  <a:lnTo>
                    <a:pt x="234797" y="2472012"/>
                  </a:lnTo>
                  <a:lnTo>
                    <a:pt x="277763" y="2490173"/>
                  </a:lnTo>
                  <a:lnTo>
                    <a:pt x="323013" y="2503534"/>
                  </a:lnTo>
                  <a:lnTo>
                    <a:pt x="370235" y="2511781"/>
                  </a:lnTo>
                  <a:lnTo>
                    <a:pt x="419112" y="2514599"/>
                  </a:lnTo>
                  <a:lnTo>
                    <a:pt x="2839212" y="2514599"/>
                  </a:lnTo>
                  <a:lnTo>
                    <a:pt x="2888098" y="2511781"/>
                  </a:lnTo>
                  <a:lnTo>
                    <a:pt x="2935326" y="2503534"/>
                  </a:lnTo>
                  <a:lnTo>
                    <a:pt x="2980580" y="2490173"/>
                  </a:lnTo>
                  <a:lnTo>
                    <a:pt x="3023547" y="2472012"/>
                  </a:lnTo>
                  <a:lnTo>
                    <a:pt x="3063912" y="2449365"/>
                  </a:lnTo>
                  <a:lnTo>
                    <a:pt x="3101362" y="2422546"/>
                  </a:lnTo>
                  <a:lnTo>
                    <a:pt x="3135582" y="2391870"/>
                  </a:lnTo>
                  <a:lnTo>
                    <a:pt x="3166258" y="2357650"/>
                  </a:lnTo>
                  <a:lnTo>
                    <a:pt x="3193077" y="2320200"/>
                  </a:lnTo>
                  <a:lnTo>
                    <a:pt x="3215724" y="2279835"/>
                  </a:lnTo>
                  <a:lnTo>
                    <a:pt x="3233885" y="2236868"/>
                  </a:lnTo>
                  <a:lnTo>
                    <a:pt x="3247246" y="2191614"/>
                  </a:lnTo>
                  <a:lnTo>
                    <a:pt x="3255493" y="2144386"/>
                  </a:lnTo>
                  <a:lnTo>
                    <a:pt x="3258312" y="2095500"/>
                  </a:lnTo>
                  <a:lnTo>
                    <a:pt x="3258312" y="419100"/>
                  </a:lnTo>
                  <a:lnTo>
                    <a:pt x="3255493" y="370213"/>
                  </a:lnTo>
                  <a:lnTo>
                    <a:pt x="3247246" y="322985"/>
                  </a:lnTo>
                  <a:lnTo>
                    <a:pt x="3233885" y="277731"/>
                  </a:lnTo>
                  <a:lnTo>
                    <a:pt x="3215724" y="234764"/>
                  </a:lnTo>
                  <a:lnTo>
                    <a:pt x="3193077" y="194399"/>
                  </a:lnTo>
                  <a:lnTo>
                    <a:pt x="3166258" y="156949"/>
                  </a:lnTo>
                  <a:lnTo>
                    <a:pt x="3135582" y="122729"/>
                  </a:lnTo>
                  <a:lnTo>
                    <a:pt x="3101362" y="92053"/>
                  </a:lnTo>
                  <a:lnTo>
                    <a:pt x="3063912" y="65234"/>
                  </a:lnTo>
                  <a:lnTo>
                    <a:pt x="3023547" y="42587"/>
                  </a:lnTo>
                  <a:lnTo>
                    <a:pt x="2980580" y="24426"/>
                  </a:lnTo>
                  <a:lnTo>
                    <a:pt x="2935326" y="11065"/>
                  </a:lnTo>
                  <a:lnTo>
                    <a:pt x="2888098" y="2818"/>
                  </a:lnTo>
                  <a:lnTo>
                    <a:pt x="2839212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4464" y="1188720"/>
              <a:ext cx="3258820" cy="2514600"/>
            </a:xfrm>
            <a:custGeom>
              <a:avLst/>
              <a:gdLst/>
              <a:ahLst/>
              <a:cxnLst/>
              <a:rect l="l" t="t" r="r" b="b"/>
              <a:pathLst>
                <a:path w="3258820" h="2514600">
                  <a:moveTo>
                    <a:pt x="0" y="419100"/>
                  </a:moveTo>
                  <a:lnTo>
                    <a:pt x="2819" y="370213"/>
                  </a:lnTo>
                  <a:lnTo>
                    <a:pt x="11069" y="322985"/>
                  </a:lnTo>
                  <a:lnTo>
                    <a:pt x="24433" y="277731"/>
                  </a:lnTo>
                  <a:lnTo>
                    <a:pt x="42598" y="234764"/>
                  </a:lnTo>
                  <a:lnTo>
                    <a:pt x="65250" y="194399"/>
                  </a:lnTo>
                  <a:lnTo>
                    <a:pt x="92074" y="156949"/>
                  </a:lnTo>
                  <a:lnTo>
                    <a:pt x="122755" y="122729"/>
                  </a:lnTo>
                  <a:lnTo>
                    <a:pt x="156978" y="92053"/>
                  </a:lnTo>
                  <a:lnTo>
                    <a:pt x="194431" y="65234"/>
                  </a:lnTo>
                  <a:lnTo>
                    <a:pt x="234797" y="42587"/>
                  </a:lnTo>
                  <a:lnTo>
                    <a:pt x="277763" y="24426"/>
                  </a:lnTo>
                  <a:lnTo>
                    <a:pt x="323013" y="11065"/>
                  </a:lnTo>
                  <a:lnTo>
                    <a:pt x="370235" y="2818"/>
                  </a:lnTo>
                  <a:lnTo>
                    <a:pt x="419112" y="0"/>
                  </a:lnTo>
                  <a:lnTo>
                    <a:pt x="2839212" y="0"/>
                  </a:lnTo>
                  <a:lnTo>
                    <a:pt x="2888098" y="2818"/>
                  </a:lnTo>
                  <a:lnTo>
                    <a:pt x="2935326" y="11065"/>
                  </a:lnTo>
                  <a:lnTo>
                    <a:pt x="2980580" y="24426"/>
                  </a:lnTo>
                  <a:lnTo>
                    <a:pt x="3023547" y="42587"/>
                  </a:lnTo>
                  <a:lnTo>
                    <a:pt x="3063912" y="65234"/>
                  </a:lnTo>
                  <a:lnTo>
                    <a:pt x="3101362" y="92053"/>
                  </a:lnTo>
                  <a:lnTo>
                    <a:pt x="3135582" y="122729"/>
                  </a:lnTo>
                  <a:lnTo>
                    <a:pt x="3166258" y="156949"/>
                  </a:lnTo>
                  <a:lnTo>
                    <a:pt x="3193077" y="194399"/>
                  </a:lnTo>
                  <a:lnTo>
                    <a:pt x="3215724" y="234764"/>
                  </a:lnTo>
                  <a:lnTo>
                    <a:pt x="3233885" y="277731"/>
                  </a:lnTo>
                  <a:lnTo>
                    <a:pt x="3247246" y="322985"/>
                  </a:lnTo>
                  <a:lnTo>
                    <a:pt x="3255493" y="370213"/>
                  </a:lnTo>
                  <a:lnTo>
                    <a:pt x="3258312" y="419100"/>
                  </a:lnTo>
                  <a:lnTo>
                    <a:pt x="3258312" y="2095500"/>
                  </a:lnTo>
                  <a:lnTo>
                    <a:pt x="3255493" y="2144386"/>
                  </a:lnTo>
                  <a:lnTo>
                    <a:pt x="3247246" y="2191614"/>
                  </a:lnTo>
                  <a:lnTo>
                    <a:pt x="3233885" y="2236868"/>
                  </a:lnTo>
                  <a:lnTo>
                    <a:pt x="3215724" y="2279835"/>
                  </a:lnTo>
                  <a:lnTo>
                    <a:pt x="3193077" y="2320200"/>
                  </a:lnTo>
                  <a:lnTo>
                    <a:pt x="3166258" y="2357650"/>
                  </a:lnTo>
                  <a:lnTo>
                    <a:pt x="3135582" y="2391870"/>
                  </a:lnTo>
                  <a:lnTo>
                    <a:pt x="3101362" y="2422546"/>
                  </a:lnTo>
                  <a:lnTo>
                    <a:pt x="3063912" y="2449365"/>
                  </a:lnTo>
                  <a:lnTo>
                    <a:pt x="3023547" y="2472012"/>
                  </a:lnTo>
                  <a:lnTo>
                    <a:pt x="2980580" y="2490173"/>
                  </a:lnTo>
                  <a:lnTo>
                    <a:pt x="2935326" y="2503534"/>
                  </a:lnTo>
                  <a:lnTo>
                    <a:pt x="2888098" y="2511781"/>
                  </a:lnTo>
                  <a:lnTo>
                    <a:pt x="2839212" y="2514599"/>
                  </a:lnTo>
                  <a:lnTo>
                    <a:pt x="419112" y="2514599"/>
                  </a:lnTo>
                  <a:lnTo>
                    <a:pt x="370235" y="2511781"/>
                  </a:lnTo>
                  <a:lnTo>
                    <a:pt x="323013" y="2503534"/>
                  </a:lnTo>
                  <a:lnTo>
                    <a:pt x="277763" y="2490173"/>
                  </a:lnTo>
                  <a:lnTo>
                    <a:pt x="234797" y="2472012"/>
                  </a:lnTo>
                  <a:lnTo>
                    <a:pt x="194431" y="2449365"/>
                  </a:lnTo>
                  <a:lnTo>
                    <a:pt x="156978" y="2422546"/>
                  </a:lnTo>
                  <a:lnTo>
                    <a:pt x="122755" y="2391870"/>
                  </a:lnTo>
                  <a:lnTo>
                    <a:pt x="92074" y="2357650"/>
                  </a:lnTo>
                  <a:lnTo>
                    <a:pt x="65250" y="2320200"/>
                  </a:lnTo>
                  <a:lnTo>
                    <a:pt x="42598" y="2279835"/>
                  </a:lnTo>
                  <a:lnTo>
                    <a:pt x="24433" y="2236868"/>
                  </a:lnTo>
                  <a:lnTo>
                    <a:pt x="11069" y="2191614"/>
                  </a:lnTo>
                  <a:lnTo>
                    <a:pt x="2819" y="2144386"/>
                  </a:lnTo>
                  <a:lnTo>
                    <a:pt x="0" y="2095500"/>
                  </a:lnTo>
                  <a:lnTo>
                    <a:pt x="0" y="4191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86001" y="1143001"/>
            <a:ext cx="2635885" cy="102298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478790" marR="470534" indent="-635" algn="ctr">
              <a:lnSpc>
                <a:spcPts val="2470"/>
              </a:lnSpc>
              <a:spcBef>
                <a:spcPts val="525"/>
              </a:spcBef>
            </a:pPr>
            <a:r>
              <a:rPr sz="24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Понимание </a:t>
            </a:r>
            <a:r>
              <a:rPr sz="2400" b="1" i="1" spc="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к</a:t>
            </a:r>
            <a:r>
              <a:rPr sz="2400" b="1" i="1" spc="-80" dirty="0">
                <a:solidFill>
                  <a:srgbClr val="6F2F9F"/>
                </a:solidFill>
                <a:latin typeface="Times New Roman"/>
                <a:cs typeface="Times New Roman"/>
              </a:rPr>
              <a:t>у</a:t>
            </a:r>
            <a:r>
              <a:rPr sz="2400" b="1" i="1" spc="-15" dirty="0">
                <a:solidFill>
                  <a:srgbClr val="6F2F9F"/>
                </a:solidFill>
                <a:latin typeface="Times New Roman"/>
                <a:cs typeface="Times New Roman"/>
              </a:rPr>
              <a:t>л</a:t>
            </a:r>
            <a:r>
              <a:rPr sz="2400" b="1" i="1" spc="-5" dirty="0">
                <a:solidFill>
                  <a:srgbClr val="6F2F9F"/>
                </a:solidFill>
                <a:latin typeface="Times New Roman"/>
                <a:cs typeface="Times New Roman"/>
              </a:rPr>
              <a:t>ь</a:t>
            </a:r>
            <a:r>
              <a:rPr sz="2400" b="1" i="1" spc="-40" dirty="0">
                <a:solidFill>
                  <a:srgbClr val="6F2F9F"/>
                </a:solidFill>
                <a:latin typeface="Times New Roman"/>
                <a:cs typeface="Times New Roman"/>
              </a:rPr>
              <a:t>т</a:t>
            </a:r>
            <a:r>
              <a:rPr sz="2400" b="1" i="1" spc="-35" dirty="0">
                <a:solidFill>
                  <a:srgbClr val="6F2F9F"/>
                </a:solidFill>
                <a:latin typeface="Times New Roman"/>
                <a:cs typeface="Times New Roman"/>
              </a:rPr>
              <a:t>у</a:t>
            </a:r>
            <a:r>
              <a:rPr sz="2400" b="1" i="1" dirty="0">
                <a:solidFill>
                  <a:srgbClr val="6F2F9F"/>
                </a:solidFill>
                <a:latin typeface="Times New Roman"/>
                <a:cs typeface="Times New Roman"/>
              </a:rPr>
              <a:t>р</a:t>
            </a:r>
            <a:r>
              <a:rPr sz="2400" b="1" i="1" spc="5" dirty="0">
                <a:solidFill>
                  <a:srgbClr val="6F2F9F"/>
                </a:solidFill>
                <a:latin typeface="Times New Roman"/>
                <a:cs typeface="Times New Roman"/>
              </a:rPr>
              <a:t>н</a:t>
            </a:r>
            <a:r>
              <a:rPr sz="24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ого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ts val="2485"/>
              </a:lnSpc>
            </a:pPr>
            <a:r>
              <a:rPr sz="24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многообразия</a:t>
            </a:r>
            <a:r>
              <a:rPr sz="2400" b="1" i="1" spc="-9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мира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410200" y="3505200"/>
            <a:ext cx="4902200" cy="2527300"/>
            <a:chOff x="3916426" y="3946905"/>
            <a:chExt cx="4902200" cy="2527300"/>
          </a:xfrm>
        </p:grpSpPr>
        <p:sp>
          <p:nvSpPr>
            <p:cNvPr id="11" name="object 11"/>
            <p:cNvSpPr/>
            <p:nvPr/>
          </p:nvSpPr>
          <p:spPr>
            <a:xfrm>
              <a:off x="3922776" y="3953255"/>
              <a:ext cx="4889500" cy="2514600"/>
            </a:xfrm>
            <a:custGeom>
              <a:avLst/>
              <a:gdLst/>
              <a:ahLst/>
              <a:cxnLst/>
              <a:rect l="l" t="t" r="r" b="b"/>
              <a:pathLst>
                <a:path w="4889500" h="2514600">
                  <a:moveTo>
                    <a:pt x="3631692" y="0"/>
                  </a:moveTo>
                  <a:lnTo>
                    <a:pt x="3631692" y="314325"/>
                  </a:lnTo>
                  <a:lnTo>
                    <a:pt x="0" y="314325"/>
                  </a:lnTo>
                  <a:lnTo>
                    <a:pt x="0" y="2200275"/>
                  </a:lnTo>
                  <a:lnTo>
                    <a:pt x="3631692" y="2200275"/>
                  </a:lnTo>
                  <a:lnTo>
                    <a:pt x="3631692" y="2514600"/>
                  </a:lnTo>
                  <a:lnTo>
                    <a:pt x="4888992" y="1257300"/>
                  </a:lnTo>
                  <a:lnTo>
                    <a:pt x="3631692" y="0"/>
                  </a:lnTo>
                  <a:close/>
                </a:path>
              </a:pathLst>
            </a:custGeom>
            <a:solidFill>
              <a:srgbClr val="D2DEEE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22776" y="3953255"/>
              <a:ext cx="4889500" cy="2514600"/>
            </a:xfrm>
            <a:custGeom>
              <a:avLst/>
              <a:gdLst/>
              <a:ahLst/>
              <a:cxnLst/>
              <a:rect l="l" t="t" r="r" b="b"/>
              <a:pathLst>
                <a:path w="4889500" h="2514600">
                  <a:moveTo>
                    <a:pt x="0" y="314325"/>
                  </a:moveTo>
                  <a:lnTo>
                    <a:pt x="3631692" y="314325"/>
                  </a:lnTo>
                  <a:lnTo>
                    <a:pt x="3631692" y="0"/>
                  </a:lnTo>
                  <a:lnTo>
                    <a:pt x="4888992" y="1257300"/>
                  </a:lnTo>
                  <a:lnTo>
                    <a:pt x="3631692" y="2514600"/>
                  </a:lnTo>
                  <a:lnTo>
                    <a:pt x="3631692" y="2200275"/>
                  </a:lnTo>
                  <a:lnTo>
                    <a:pt x="0" y="2200275"/>
                  </a:lnTo>
                  <a:lnTo>
                    <a:pt x="0" y="314325"/>
                  </a:lnTo>
                  <a:close/>
                </a:path>
              </a:pathLst>
            </a:custGeom>
            <a:ln w="12192">
              <a:solidFill>
                <a:srgbClr val="D2D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451475" y="4217670"/>
            <a:ext cx="3750310" cy="107442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41300" marR="5080" indent="-228600">
              <a:lnSpc>
                <a:spcPts val="2470"/>
              </a:lnSpc>
              <a:spcBef>
                <a:spcPts val="525"/>
              </a:spcBef>
              <a:buFont typeface="Times New Roman"/>
              <a:buChar char="•"/>
              <a:tabLst>
                <a:tab pos="241300" algn="l"/>
              </a:tabLst>
            </a:pPr>
            <a:r>
              <a:rPr sz="24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Технология</a:t>
            </a:r>
            <a:r>
              <a:rPr sz="2400" b="1" spc="-1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6F2F9F"/>
                </a:solidFill>
                <a:latin typeface="Times New Roman"/>
                <a:cs typeface="Times New Roman"/>
              </a:rPr>
              <a:t>развития </a:t>
            </a:r>
            <a:r>
              <a:rPr sz="2400" b="1" spc="1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критического</a:t>
            </a:r>
            <a:r>
              <a:rPr sz="2400" b="1" spc="-10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мышления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spcBef>
                <a:spcPts val="10"/>
              </a:spcBef>
              <a:buFont typeface="Times New Roman"/>
              <a:buChar char="•"/>
              <a:tabLst>
                <a:tab pos="241300" algn="l"/>
              </a:tabLst>
            </a:pPr>
            <a:r>
              <a:rPr sz="2400" b="1" spc="-20" dirty="0">
                <a:solidFill>
                  <a:srgbClr val="6F2F9F"/>
                </a:solidFill>
                <a:latin typeface="Times New Roman"/>
                <a:cs typeface="Times New Roman"/>
              </a:rPr>
              <a:t>Технология</a:t>
            </a:r>
            <a:r>
              <a:rPr sz="2400" b="1" spc="-3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дебаты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981201" y="3505200"/>
            <a:ext cx="3270885" cy="2527300"/>
            <a:chOff x="658368" y="3947159"/>
            <a:chExt cx="3270885" cy="2527300"/>
          </a:xfrm>
        </p:grpSpPr>
        <p:sp>
          <p:nvSpPr>
            <p:cNvPr id="15" name="object 15"/>
            <p:cNvSpPr/>
            <p:nvPr/>
          </p:nvSpPr>
          <p:spPr>
            <a:xfrm>
              <a:off x="664464" y="3953255"/>
              <a:ext cx="3258820" cy="2514600"/>
            </a:xfrm>
            <a:custGeom>
              <a:avLst/>
              <a:gdLst/>
              <a:ahLst/>
              <a:cxnLst/>
              <a:rect l="l" t="t" r="r" b="b"/>
              <a:pathLst>
                <a:path w="3258820" h="2514600">
                  <a:moveTo>
                    <a:pt x="2839212" y="0"/>
                  </a:moveTo>
                  <a:lnTo>
                    <a:pt x="419112" y="0"/>
                  </a:lnTo>
                  <a:lnTo>
                    <a:pt x="370235" y="2818"/>
                  </a:lnTo>
                  <a:lnTo>
                    <a:pt x="323013" y="11065"/>
                  </a:lnTo>
                  <a:lnTo>
                    <a:pt x="277763" y="24426"/>
                  </a:lnTo>
                  <a:lnTo>
                    <a:pt x="234797" y="42587"/>
                  </a:lnTo>
                  <a:lnTo>
                    <a:pt x="194431" y="65234"/>
                  </a:lnTo>
                  <a:lnTo>
                    <a:pt x="156978" y="92053"/>
                  </a:lnTo>
                  <a:lnTo>
                    <a:pt x="122755" y="122729"/>
                  </a:lnTo>
                  <a:lnTo>
                    <a:pt x="92074" y="156949"/>
                  </a:lnTo>
                  <a:lnTo>
                    <a:pt x="65250" y="194399"/>
                  </a:lnTo>
                  <a:lnTo>
                    <a:pt x="42598" y="234764"/>
                  </a:lnTo>
                  <a:lnTo>
                    <a:pt x="24433" y="277731"/>
                  </a:lnTo>
                  <a:lnTo>
                    <a:pt x="11069" y="322985"/>
                  </a:lnTo>
                  <a:lnTo>
                    <a:pt x="2819" y="370213"/>
                  </a:lnTo>
                  <a:lnTo>
                    <a:pt x="0" y="419100"/>
                  </a:lnTo>
                  <a:lnTo>
                    <a:pt x="0" y="2095487"/>
                  </a:lnTo>
                  <a:lnTo>
                    <a:pt x="2819" y="2144364"/>
                  </a:lnTo>
                  <a:lnTo>
                    <a:pt x="11069" y="2191586"/>
                  </a:lnTo>
                  <a:lnTo>
                    <a:pt x="24433" y="2236836"/>
                  </a:lnTo>
                  <a:lnTo>
                    <a:pt x="42598" y="2279802"/>
                  </a:lnTo>
                  <a:lnTo>
                    <a:pt x="65250" y="2320168"/>
                  </a:lnTo>
                  <a:lnTo>
                    <a:pt x="92074" y="2357621"/>
                  </a:lnTo>
                  <a:lnTo>
                    <a:pt x="122755" y="2391844"/>
                  </a:lnTo>
                  <a:lnTo>
                    <a:pt x="156978" y="2422525"/>
                  </a:lnTo>
                  <a:lnTo>
                    <a:pt x="194431" y="2449349"/>
                  </a:lnTo>
                  <a:lnTo>
                    <a:pt x="234797" y="2472001"/>
                  </a:lnTo>
                  <a:lnTo>
                    <a:pt x="277763" y="2490166"/>
                  </a:lnTo>
                  <a:lnTo>
                    <a:pt x="323013" y="2503530"/>
                  </a:lnTo>
                  <a:lnTo>
                    <a:pt x="370235" y="2511780"/>
                  </a:lnTo>
                  <a:lnTo>
                    <a:pt x="419112" y="2514600"/>
                  </a:lnTo>
                  <a:lnTo>
                    <a:pt x="2839212" y="2514600"/>
                  </a:lnTo>
                  <a:lnTo>
                    <a:pt x="2888098" y="2511780"/>
                  </a:lnTo>
                  <a:lnTo>
                    <a:pt x="2935326" y="2503530"/>
                  </a:lnTo>
                  <a:lnTo>
                    <a:pt x="2980580" y="2490166"/>
                  </a:lnTo>
                  <a:lnTo>
                    <a:pt x="3023547" y="2472001"/>
                  </a:lnTo>
                  <a:lnTo>
                    <a:pt x="3063912" y="2449349"/>
                  </a:lnTo>
                  <a:lnTo>
                    <a:pt x="3101362" y="2422525"/>
                  </a:lnTo>
                  <a:lnTo>
                    <a:pt x="3135582" y="2391844"/>
                  </a:lnTo>
                  <a:lnTo>
                    <a:pt x="3166258" y="2357621"/>
                  </a:lnTo>
                  <a:lnTo>
                    <a:pt x="3193077" y="2320168"/>
                  </a:lnTo>
                  <a:lnTo>
                    <a:pt x="3215724" y="2279802"/>
                  </a:lnTo>
                  <a:lnTo>
                    <a:pt x="3233885" y="2236836"/>
                  </a:lnTo>
                  <a:lnTo>
                    <a:pt x="3247246" y="2191586"/>
                  </a:lnTo>
                  <a:lnTo>
                    <a:pt x="3255493" y="2144364"/>
                  </a:lnTo>
                  <a:lnTo>
                    <a:pt x="3258312" y="2095487"/>
                  </a:lnTo>
                  <a:lnTo>
                    <a:pt x="3258312" y="419100"/>
                  </a:lnTo>
                  <a:lnTo>
                    <a:pt x="3255493" y="370213"/>
                  </a:lnTo>
                  <a:lnTo>
                    <a:pt x="3247246" y="322985"/>
                  </a:lnTo>
                  <a:lnTo>
                    <a:pt x="3233885" y="277731"/>
                  </a:lnTo>
                  <a:lnTo>
                    <a:pt x="3215724" y="234764"/>
                  </a:lnTo>
                  <a:lnTo>
                    <a:pt x="3193077" y="194399"/>
                  </a:lnTo>
                  <a:lnTo>
                    <a:pt x="3166258" y="156949"/>
                  </a:lnTo>
                  <a:lnTo>
                    <a:pt x="3135582" y="122729"/>
                  </a:lnTo>
                  <a:lnTo>
                    <a:pt x="3101362" y="92053"/>
                  </a:lnTo>
                  <a:lnTo>
                    <a:pt x="3063912" y="65234"/>
                  </a:lnTo>
                  <a:lnTo>
                    <a:pt x="3023547" y="42587"/>
                  </a:lnTo>
                  <a:lnTo>
                    <a:pt x="2980580" y="24426"/>
                  </a:lnTo>
                  <a:lnTo>
                    <a:pt x="2935326" y="11065"/>
                  </a:lnTo>
                  <a:lnTo>
                    <a:pt x="2888098" y="2818"/>
                  </a:lnTo>
                  <a:lnTo>
                    <a:pt x="2839212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4464" y="3953255"/>
              <a:ext cx="3258820" cy="2514600"/>
            </a:xfrm>
            <a:custGeom>
              <a:avLst/>
              <a:gdLst/>
              <a:ahLst/>
              <a:cxnLst/>
              <a:rect l="l" t="t" r="r" b="b"/>
              <a:pathLst>
                <a:path w="3258820" h="2514600">
                  <a:moveTo>
                    <a:pt x="0" y="419100"/>
                  </a:moveTo>
                  <a:lnTo>
                    <a:pt x="2819" y="370213"/>
                  </a:lnTo>
                  <a:lnTo>
                    <a:pt x="11069" y="322985"/>
                  </a:lnTo>
                  <a:lnTo>
                    <a:pt x="24433" y="277731"/>
                  </a:lnTo>
                  <a:lnTo>
                    <a:pt x="42598" y="234764"/>
                  </a:lnTo>
                  <a:lnTo>
                    <a:pt x="65250" y="194399"/>
                  </a:lnTo>
                  <a:lnTo>
                    <a:pt x="92074" y="156949"/>
                  </a:lnTo>
                  <a:lnTo>
                    <a:pt x="122755" y="122729"/>
                  </a:lnTo>
                  <a:lnTo>
                    <a:pt x="156978" y="92053"/>
                  </a:lnTo>
                  <a:lnTo>
                    <a:pt x="194431" y="65234"/>
                  </a:lnTo>
                  <a:lnTo>
                    <a:pt x="234797" y="42587"/>
                  </a:lnTo>
                  <a:lnTo>
                    <a:pt x="277763" y="24426"/>
                  </a:lnTo>
                  <a:lnTo>
                    <a:pt x="323013" y="11065"/>
                  </a:lnTo>
                  <a:lnTo>
                    <a:pt x="370235" y="2818"/>
                  </a:lnTo>
                  <a:lnTo>
                    <a:pt x="419112" y="0"/>
                  </a:lnTo>
                  <a:lnTo>
                    <a:pt x="2839212" y="0"/>
                  </a:lnTo>
                  <a:lnTo>
                    <a:pt x="2888098" y="2818"/>
                  </a:lnTo>
                  <a:lnTo>
                    <a:pt x="2935326" y="11065"/>
                  </a:lnTo>
                  <a:lnTo>
                    <a:pt x="2980580" y="24426"/>
                  </a:lnTo>
                  <a:lnTo>
                    <a:pt x="3023547" y="42587"/>
                  </a:lnTo>
                  <a:lnTo>
                    <a:pt x="3063912" y="65234"/>
                  </a:lnTo>
                  <a:lnTo>
                    <a:pt x="3101362" y="92053"/>
                  </a:lnTo>
                  <a:lnTo>
                    <a:pt x="3135582" y="122729"/>
                  </a:lnTo>
                  <a:lnTo>
                    <a:pt x="3166258" y="156949"/>
                  </a:lnTo>
                  <a:lnTo>
                    <a:pt x="3193077" y="194399"/>
                  </a:lnTo>
                  <a:lnTo>
                    <a:pt x="3215724" y="234764"/>
                  </a:lnTo>
                  <a:lnTo>
                    <a:pt x="3233885" y="277731"/>
                  </a:lnTo>
                  <a:lnTo>
                    <a:pt x="3247246" y="322985"/>
                  </a:lnTo>
                  <a:lnTo>
                    <a:pt x="3255493" y="370213"/>
                  </a:lnTo>
                  <a:lnTo>
                    <a:pt x="3258312" y="419100"/>
                  </a:lnTo>
                  <a:lnTo>
                    <a:pt x="3258312" y="2095487"/>
                  </a:lnTo>
                  <a:lnTo>
                    <a:pt x="3255493" y="2144364"/>
                  </a:lnTo>
                  <a:lnTo>
                    <a:pt x="3247246" y="2191586"/>
                  </a:lnTo>
                  <a:lnTo>
                    <a:pt x="3233885" y="2236836"/>
                  </a:lnTo>
                  <a:lnTo>
                    <a:pt x="3215724" y="2279802"/>
                  </a:lnTo>
                  <a:lnTo>
                    <a:pt x="3193077" y="2320168"/>
                  </a:lnTo>
                  <a:lnTo>
                    <a:pt x="3166258" y="2357621"/>
                  </a:lnTo>
                  <a:lnTo>
                    <a:pt x="3135582" y="2391844"/>
                  </a:lnTo>
                  <a:lnTo>
                    <a:pt x="3101362" y="2422525"/>
                  </a:lnTo>
                  <a:lnTo>
                    <a:pt x="3063912" y="2449349"/>
                  </a:lnTo>
                  <a:lnTo>
                    <a:pt x="3023547" y="2472001"/>
                  </a:lnTo>
                  <a:lnTo>
                    <a:pt x="2980580" y="2490166"/>
                  </a:lnTo>
                  <a:lnTo>
                    <a:pt x="2935326" y="2503530"/>
                  </a:lnTo>
                  <a:lnTo>
                    <a:pt x="2888098" y="2511780"/>
                  </a:lnTo>
                  <a:lnTo>
                    <a:pt x="2839212" y="2514600"/>
                  </a:lnTo>
                  <a:lnTo>
                    <a:pt x="419112" y="2514600"/>
                  </a:lnTo>
                  <a:lnTo>
                    <a:pt x="370235" y="2511780"/>
                  </a:lnTo>
                  <a:lnTo>
                    <a:pt x="323013" y="2503530"/>
                  </a:lnTo>
                  <a:lnTo>
                    <a:pt x="277763" y="2490166"/>
                  </a:lnTo>
                  <a:lnTo>
                    <a:pt x="234797" y="2472001"/>
                  </a:lnTo>
                  <a:lnTo>
                    <a:pt x="194431" y="2449349"/>
                  </a:lnTo>
                  <a:lnTo>
                    <a:pt x="156978" y="2422525"/>
                  </a:lnTo>
                  <a:lnTo>
                    <a:pt x="122755" y="2391844"/>
                  </a:lnTo>
                  <a:lnTo>
                    <a:pt x="92074" y="2357621"/>
                  </a:lnTo>
                  <a:lnTo>
                    <a:pt x="65250" y="2320168"/>
                  </a:lnTo>
                  <a:lnTo>
                    <a:pt x="42598" y="2279802"/>
                  </a:lnTo>
                  <a:lnTo>
                    <a:pt x="24433" y="2236836"/>
                  </a:lnTo>
                  <a:lnTo>
                    <a:pt x="11069" y="2191586"/>
                  </a:lnTo>
                  <a:lnTo>
                    <a:pt x="2819" y="2144364"/>
                  </a:lnTo>
                  <a:lnTo>
                    <a:pt x="0" y="2095487"/>
                  </a:lnTo>
                  <a:lnTo>
                    <a:pt x="0" y="41910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362200" y="4038601"/>
            <a:ext cx="2438400" cy="11810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3120"/>
              </a:lnSpc>
              <a:spcBef>
                <a:spcPts val="110"/>
              </a:spcBef>
            </a:pPr>
            <a:r>
              <a:rPr sz="2800" b="1" i="1" spc="-10" dirty="0">
                <a:solidFill>
                  <a:srgbClr val="6F2F9F"/>
                </a:solidFill>
                <a:latin typeface="Times New Roman"/>
                <a:cs typeface="Times New Roman"/>
              </a:rPr>
              <a:t>Развитие</a:t>
            </a:r>
            <a:endParaRPr sz="2800">
              <a:latin typeface="Times New Roman"/>
              <a:cs typeface="Times New Roman"/>
            </a:endParaRPr>
          </a:p>
          <a:p>
            <a:pPr marL="12700" marR="5080" algn="ctr">
              <a:lnSpc>
                <a:spcPts val="2900"/>
              </a:lnSpc>
              <a:spcBef>
                <a:spcPts val="240"/>
              </a:spcBef>
            </a:pPr>
            <a:r>
              <a:rPr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кри</a:t>
            </a:r>
            <a:r>
              <a:rPr sz="2800" b="1" i="1" spc="50" dirty="0">
                <a:solidFill>
                  <a:srgbClr val="6F2F9F"/>
                </a:solidFill>
                <a:latin typeface="Times New Roman"/>
                <a:cs typeface="Times New Roman"/>
              </a:rPr>
              <a:t>т</a:t>
            </a:r>
            <a:r>
              <a:rPr sz="2800" b="1" i="1" spc="-5" dirty="0">
                <a:solidFill>
                  <a:srgbClr val="6F2F9F"/>
                </a:solidFill>
                <a:latin typeface="Times New Roman"/>
                <a:cs typeface="Times New Roman"/>
              </a:rPr>
              <a:t>и</a:t>
            </a:r>
            <a:r>
              <a:rPr sz="2800" b="1" i="1" spc="-15" dirty="0">
                <a:solidFill>
                  <a:srgbClr val="6F2F9F"/>
                </a:solidFill>
                <a:latin typeface="Times New Roman"/>
                <a:cs typeface="Times New Roman"/>
              </a:rPr>
              <a:t>ч</a:t>
            </a:r>
            <a:r>
              <a:rPr sz="2800" b="1" i="1" spc="-50" dirty="0">
                <a:solidFill>
                  <a:srgbClr val="6F2F9F"/>
                </a:solidFill>
                <a:latin typeface="Times New Roman"/>
                <a:cs typeface="Times New Roman"/>
              </a:rPr>
              <a:t>е</a:t>
            </a:r>
            <a:r>
              <a:rPr sz="2800" b="1" i="1" dirty="0">
                <a:solidFill>
                  <a:srgbClr val="6F2F9F"/>
                </a:solidFill>
                <a:latin typeface="Times New Roman"/>
                <a:cs typeface="Times New Roman"/>
              </a:rPr>
              <a:t>с</a:t>
            </a:r>
            <a:r>
              <a:rPr sz="2800" b="1" i="1" spc="-105" dirty="0">
                <a:solidFill>
                  <a:srgbClr val="6F2F9F"/>
                </a:solidFill>
                <a:latin typeface="Times New Roman"/>
                <a:cs typeface="Times New Roman"/>
              </a:rPr>
              <a:t>к</a:t>
            </a:r>
            <a:r>
              <a:rPr sz="2800" b="1" i="1" spc="-15" dirty="0">
                <a:solidFill>
                  <a:srgbClr val="6F2F9F"/>
                </a:solidFill>
                <a:latin typeface="Times New Roman"/>
                <a:cs typeface="Times New Roman"/>
              </a:rPr>
              <a:t>о</a:t>
            </a:r>
            <a:r>
              <a:rPr sz="2800" b="1" i="1" spc="-5" dirty="0">
                <a:solidFill>
                  <a:srgbClr val="6F2F9F"/>
                </a:solidFill>
                <a:latin typeface="Times New Roman"/>
                <a:cs typeface="Times New Roman"/>
              </a:rPr>
              <a:t>го  мышления</a:t>
            </a:r>
            <a:endParaRPr sz="2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245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84938" y="389792"/>
            <a:ext cx="6553200" cy="609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Кейс - технология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38" y="1219200"/>
            <a:ext cx="670560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4353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85" y="246186"/>
            <a:ext cx="7010400" cy="622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8668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971800" y="228600"/>
            <a:ext cx="6934200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Этимология понятия «кейс-метод»</a:t>
            </a:r>
            <a:endParaRPr lang="ru-RU"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57400" y="4114800"/>
            <a:ext cx="8382000" cy="2362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обучения, использующий описание реальных ситуаций</a:t>
            </a:r>
          </a:p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Волас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Донам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838201"/>
            <a:ext cx="739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Иначе:</a:t>
            </a:r>
          </a:p>
          <a:p>
            <a:pPr algn="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казусов</a:t>
            </a:r>
          </a:p>
          <a:p>
            <a:pPr algn="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ситуационного обучения</a:t>
            </a:r>
          </a:p>
          <a:p>
            <a:pPr algn="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конкретных ситуаций</a:t>
            </a:r>
          </a:p>
          <a:p>
            <a:pPr algn="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«прецедента» или «случая»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295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5" y="290146"/>
            <a:ext cx="5533293" cy="4149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08" y="2365131"/>
            <a:ext cx="5744308" cy="430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7521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69" y="284285"/>
            <a:ext cx="8077200" cy="605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4261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84" y="249116"/>
            <a:ext cx="8305800" cy="622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8337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712" y="185394"/>
            <a:ext cx="11262732" cy="13716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Муниципальное методическое объединение педагогов дополнительного образования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77" y="1556994"/>
            <a:ext cx="6493577" cy="487018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42" y="1556994"/>
            <a:ext cx="6493577" cy="4870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716" y="1556522"/>
            <a:ext cx="6492803" cy="48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08" y="392723"/>
            <a:ext cx="7848600" cy="588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978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39" y="287216"/>
            <a:ext cx="7823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99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31" y="187569"/>
            <a:ext cx="8077200" cy="605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071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23" y="345831"/>
            <a:ext cx="8001000" cy="600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74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147646" y="228600"/>
            <a:ext cx="5615354" cy="7561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</a:rPr>
              <a:t>Значение кейс-метода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40168" y="1597268"/>
            <a:ext cx="8812823" cy="60959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Ориентирован на формирование умений и навыков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04999" y="2587869"/>
            <a:ext cx="8847991" cy="50702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Сотворчество педагога и обучающегося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04999" y="3733800"/>
            <a:ext cx="8988669" cy="48650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Использование в процессе обучения и контроля знаний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23038" y="4692163"/>
            <a:ext cx="7924800" cy="113127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занятиях с использованием кейс метода зрителей нет, участвуют все</a:t>
            </a:r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9025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209801" y="238860"/>
            <a:ext cx="7197969" cy="1066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accent4">
                    <a:lumMod val="50000"/>
                  </a:schemeClr>
                </a:solidFill>
              </a:rPr>
              <a:t>Преимущества и недостатки </a:t>
            </a:r>
          </a:p>
          <a:p>
            <a:pPr algn="ctr"/>
            <a:r>
              <a:rPr lang="ru-RU" sz="3200" dirty="0">
                <a:solidFill>
                  <a:schemeClr val="accent4">
                    <a:lumMod val="50000"/>
                  </a:schemeClr>
                </a:solidFill>
              </a:rPr>
              <a:t>кейс-метода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40168" y="1465385"/>
            <a:ext cx="7924800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Деятельность индивидуально и в группах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05000" y="2110154"/>
            <a:ext cx="7924800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Высокая активность обучающихся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40168" y="3484683"/>
            <a:ext cx="7924800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Самостоятельная познавательная работа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48960" y="5568457"/>
            <a:ext cx="7924800" cy="113127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Трудоёмкая подготовительная деятельность педагога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04999" y="2822331"/>
            <a:ext cx="7924800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Эффективная обратная связь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40168" y="4185138"/>
            <a:ext cx="7924800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Формирование коммуникативных компетенций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69476" y="4809389"/>
            <a:ext cx="7924800" cy="533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Гибкость и вариативность метода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73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37" y="642594"/>
            <a:ext cx="11641873" cy="13716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М</a:t>
            </a:r>
            <a:r>
              <a:rPr lang="ru-RU" sz="2800" b="1" dirty="0" smtClean="0"/>
              <a:t>униципальный </a:t>
            </a:r>
            <a:r>
              <a:rPr lang="ru-RU" sz="2800" b="1" dirty="0"/>
              <a:t>конкурс лучших образовательных практик, направленных на развитие глобальных компетенций обучающихся в рамках реализации дополнительных общеобразовательных общеразвивающих программ «КомпетенциЯ»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2807" t="16511" r="35000" b="3957"/>
          <a:stretch/>
        </p:blipFill>
        <p:spPr>
          <a:xfrm>
            <a:off x="184481" y="2230244"/>
            <a:ext cx="3064043" cy="4257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123" t="9961" r="29211" b="3958"/>
          <a:stretch/>
        </p:blipFill>
        <p:spPr>
          <a:xfrm>
            <a:off x="8501232" y="2228413"/>
            <a:ext cx="3545306" cy="425976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73076" y="2520512"/>
            <a:ext cx="5203604" cy="39322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0" y="2192612"/>
            <a:ext cx="3248524" cy="43313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36" y="2250667"/>
            <a:ext cx="3343774" cy="42375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44" y="2634452"/>
            <a:ext cx="5138548" cy="38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75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4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56" t="18310" r="21544" b="4116"/>
          <a:stretch/>
        </p:blipFill>
        <p:spPr>
          <a:xfrm>
            <a:off x="1572127" y="449179"/>
            <a:ext cx="7940841" cy="6015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27" y="449179"/>
            <a:ext cx="8021054" cy="6015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1" t="11463" b="22572"/>
          <a:stretch/>
        </p:blipFill>
        <p:spPr>
          <a:xfrm>
            <a:off x="1572127" y="449179"/>
            <a:ext cx="8656053" cy="6015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27" y="449180"/>
            <a:ext cx="8656053" cy="6015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" b="10876"/>
          <a:stretch/>
        </p:blipFill>
        <p:spPr>
          <a:xfrm>
            <a:off x="1572127" y="449178"/>
            <a:ext cx="9144000" cy="59837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39" y="348915"/>
            <a:ext cx="8245641" cy="618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0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5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75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26" y="386933"/>
            <a:ext cx="3328738" cy="44383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17" y="386932"/>
            <a:ext cx="3557341" cy="4521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572" y="4825251"/>
            <a:ext cx="4584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Каурова М.А., участник  муниципального конкурса профессионального мастерства  «Педагог года - 2021» (МБУ ДО ДДЮ)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80217" y="4908722"/>
            <a:ext cx="57871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Фадина А.Д., 3-ье место в Региональном конкурсе профессионального мастерства педагогов дополнительного образования «Сердце отдаю детям» </a:t>
            </a:r>
          </a:p>
          <a:p>
            <a:r>
              <a:rPr lang="ru-RU" sz="2000" dirty="0" smtClean="0"/>
              <a:t>(2021г. МБУ ДО ДЮСШ «Темп»)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957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21" y="595480"/>
            <a:ext cx="4353989" cy="5805320"/>
          </a:xfrm>
        </p:spPr>
      </p:pic>
      <p:sp>
        <p:nvSpPr>
          <p:cNvPr id="5" name="TextBox 4"/>
          <p:cNvSpPr txBox="1"/>
          <p:nvPr/>
        </p:nvSpPr>
        <p:spPr>
          <a:xfrm>
            <a:off x="5093209" y="595480"/>
            <a:ext cx="66496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Барышникова Н.А., ., участник  муниципального конкурса профессионального мастерства  «Педагог года -2022»</a:t>
            </a:r>
          </a:p>
          <a:p>
            <a:r>
              <a:rPr lang="ru-RU" dirty="0" smtClean="0"/>
              <a:t>1 место </a:t>
            </a:r>
            <a:r>
              <a:rPr lang="ru-RU" dirty="0"/>
              <a:t>в Региональном конкурсе профессионального мастерства педагогов дополнительного образования «Сердце отдаю </a:t>
            </a:r>
            <a:r>
              <a:rPr lang="ru-RU" dirty="0" smtClean="0"/>
              <a:t>детям», номинация «Профессиональный дебют»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42021" y="3457802"/>
            <a:ext cx="64007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Филимонова Н.В., победитель муниципального конкурса профессионального мастерства  «Педагог года -2022»</a:t>
            </a:r>
          </a:p>
          <a:p>
            <a:r>
              <a:rPr lang="ru-RU" dirty="0" smtClean="0"/>
              <a:t>2 место в Региональном конкурсе профессионального мастерства педагогов дополнительного образования «Сердце отдаю детям», номинация «Художественная»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69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6551" y="483184"/>
            <a:ext cx="7911542" cy="593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321</TotalTime>
  <Words>1349</Words>
  <Application>Microsoft Office PowerPoint</Application>
  <PresentationFormat>Широкоэкранный</PresentationFormat>
  <Paragraphs>179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4" baseType="lpstr">
      <vt:lpstr>Arial</vt:lpstr>
      <vt:lpstr>Arial MT</vt:lpstr>
      <vt:lpstr>Calibri</vt:lpstr>
      <vt:lpstr>Calibri Light</vt:lpstr>
      <vt:lpstr>Century Gothic</vt:lpstr>
      <vt:lpstr>Century Schoolbook</vt:lpstr>
      <vt:lpstr>Times New Roman</vt:lpstr>
      <vt:lpstr>Wingdings</vt:lpstr>
      <vt:lpstr>Савон</vt:lpstr>
      <vt:lpstr>Анализ  эффективности работы муниципального методического объединения педагогов дополнительного образования Болотнинского района   Перспективы и задачи на 2022-2023 учебный год</vt:lpstr>
      <vt:lpstr>Презентация PowerPoint</vt:lpstr>
      <vt:lpstr>Муниципальный конкурс по выявлению лучших педагогических практик дополнительного образования детей «НовациЯ»</vt:lpstr>
      <vt:lpstr>Муниципальное методическое объединение педагогов дополнительного образования</vt:lpstr>
      <vt:lpstr>Муниципальный конкурс лучших образовательных практик, направленных на развитие глобальных компетенций обучающихся в рамках реализации дополнительных общеобразовательных общеразвивающих программ «КомпетенциЯ»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и задачи  на 2022-2023 учебный год: </vt:lpstr>
      <vt:lpstr>Презентация PowerPoint</vt:lpstr>
      <vt:lpstr>Концепция     развития     дополнительного      образования      детей до 2030 года  направлена на определение приоритетных целей, задач, направлений и механизмов развития дополнительного образования детей в Российской Федерации до 2030 года.</vt:lpstr>
      <vt:lpstr>обновление содержания и методов обучения при реализации дополнительных общеобразовательных программ </vt:lpstr>
      <vt:lpstr>организация воспитательной деятельности на основе социокультурных, духовно-нравственных ценностей российского общества и государства, а также формирование у детей и молодежи общероссийской гражданской идентичности, патриотизма и гражданской ответственности</vt:lpstr>
      <vt:lpstr>Разработка и реализация адаптированных программ</vt:lpstr>
      <vt:lpstr>включение в дополнительные   общеобразовательные   программы по всем направленностям компонентов, обеспечивающих формирование функциональной грамотности и навыков, связанных с эмоциональным, физическим, интеллектуальным, духовным развитием человека</vt:lpstr>
      <vt:lpstr>«Формирование глобальной компетентности: методический инструментарий педагога дополнительного образования»</vt:lpstr>
      <vt:lpstr>Презентация PowerPoint</vt:lpstr>
      <vt:lpstr>Современный образовательный результат</vt:lpstr>
      <vt:lpstr>Презентация PowerPoint</vt:lpstr>
      <vt:lpstr>Презентация PowerPoint</vt:lpstr>
      <vt:lpstr> Овладения данной функциональной грамотностью выражается в способности: </vt:lpstr>
      <vt:lpstr>Дополнительная общеобразовательная  программа как инструмент формирования и развития глобальных компетенций</vt:lpstr>
      <vt:lpstr>ЦЕЛЕВОЙ КОМПОНЕНТ И РЕЗУЛЬТАТ</vt:lpstr>
      <vt:lpstr>Проектирование точечных изменений ЦЕЛЕВОЙ КОМПОНЕНТ И РЕЗУЛЬТАТ</vt:lpstr>
      <vt:lpstr>Презентация PowerPoint</vt:lpstr>
      <vt:lpstr>Презентация PowerPoint</vt:lpstr>
      <vt:lpstr>Педагогическая технология</vt:lpstr>
      <vt:lpstr>Планируемые результаты обучения</vt:lpstr>
      <vt:lpstr>Проверка сформированности глобальной  компетентности в PISA включает два компонента: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 эффективности управления качеством образования  в части охвата обучающихся дополнительным образованием по Болотнинскому району.   Перспективы и задачи на 2022-2023 учебный год</dc:title>
  <dc:creator>Admin</dc:creator>
  <cp:lastModifiedBy>Admin</cp:lastModifiedBy>
  <cp:revision>40</cp:revision>
  <dcterms:created xsi:type="dcterms:W3CDTF">2022-08-22T09:55:55Z</dcterms:created>
  <dcterms:modified xsi:type="dcterms:W3CDTF">2022-10-26T00:30:07Z</dcterms:modified>
</cp:coreProperties>
</file>