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757" autoAdjust="0"/>
  </p:normalViewPr>
  <p:slideViewPr>
    <p:cSldViewPr>
      <p:cViewPr varScale="1">
        <p:scale>
          <a:sx n="66" d="100"/>
          <a:sy n="66" d="100"/>
        </p:scale>
        <p:origin x="-128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Динамика изменений в объеме архивных фондов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>
        <c:manualLayout>
          <c:xMode val="edge"/>
          <c:yMode val="edge"/>
          <c:x val="0.13169753086419753"/>
          <c:y val="0"/>
        </c:manualLayout>
      </c:layout>
    </c:title>
    <c:view3D>
      <c:rotX val="0"/>
      <c:rotY val="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изменений в объеме архивных фондов 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161</c:v>
                </c:pt>
                <c:pt idx="1">
                  <c:v>164</c:v>
                </c:pt>
                <c:pt idx="2">
                  <c:v>168</c:v>
                </c:pt>
                <c:pt idx="3">
                  <c:v>171</c:v>
                </c:pt>
                <c:pt idx="4">
                  <c:v>175</c:v>
                </c:pt>
              </c:numCache>
            </c:numRef>
          </c:val>
        </c:ser>
        <c:dLbls>
          <c:showVal val="1"/>
        </c:dLbls>
        <c:shape val="cylinder"/>
        <c:axId val="49099904"/>
        <c:axId val="66192896"/>
        <c:axId val="0"/>
      </c:bar3DChart>
      <c:catAx>
        <c:axId val="49099904"/>
        <c:scaling>
          <c:orientation val="minMax"/>
        </c:scaling>
        <c:axPos val="b"/>
        <c:numFmt formatCode="General" sourceLinked="1"/>
        <c:majorTickMark val="none"/>
        <c:tickLblPos val="nextTo"/>
        <c:crossAx val="66192896"/>
        <c:crosses val="autoZero"/>
        <c:auto val="1"/>
        <c:lblAlgn val="ctr"/>
        <c:lblOffset val="100"/>
      </c:catAx>
      <c:valAx>
        <c:axId val="66192896"/>
        <c:scaling>
          <c:orientation val="minMax"/>
        </c:scaling>
        <c:delete val="1"/>
        <c:axPos val="l"/>
        <c:numFmt formatCode="General" sourceLinked="1"/>
        <c:tickLblPos val="none"/>
        <c:crossAx val="490999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>
                <a:latin typeface="Gabriola" pitchFamily="82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tx>
        <c:rich>
          <a:bodyPr/>
          <a:lstStyle/>
          <a:p>
            <a:pPr>
              <a:defRPr sz="2800">
                <a:latin typeface="Gabriola" pitchFamily="82" charset="0"/>
              </a:defRPr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Динамика изменений в объеме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единиц хранения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250000000000004"/>
          <c:y val="8.3333333333333367E-3"/>
        </c:manualLayout>
      </c:layout>
    </c:title>
    <c:view3D>
      <c:rotX val="0"/>
      <c:rotY val="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изменений в объеме архивных фондов 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30205</c:v>
                </c:pt>
                <c:pt idx="1">
                  <c:v>30604</c:v>
                </c:pt>
                <c:pt idx="2">
                  <c:v>31893</c:v>
                </c:pt>
                <c:pt idx="3">
                  <c:v>32519</c:v>
                </c:pt>
              </c:numCache>
            </c:numRef>
          </c:val>
        </c:ser>
        <c:dLbls>
          <c:showVal val="1"/>
        </c:dLbls>
        <c:shape val="cylinder"/>
        <c:axId val="66160896"/>
        <c:axId val="66166784"/>
        <c:axId val="0"/>
      </c:bar3DChart>
      <c:catAx>
        <c:axId val="66160896"/>
        <c:scaling>
          <c:orientation val="minMax"/>
        </c:scaling>
        <c:axPos val="b"/>
        <c:numFmt formatCode="General" sourceLinked="1"/>
        <c:majorTickMark val="none"/>
        <c:tickLblPos val="nextTo"/>
        <c:crossAx val="66166784"/>
        <c:crosses val="autoZero"/>
        <c:auto val="1"/>
        <c:lblAlgn val="ctr"/>
        <c:lblOffset val="100"/>
      </c:catAx>
      <c:valAx>
        <c:axId val="66166784"/>
        <c:scaling>
          <c:orientation val="minMax"/>
        </c:scaling>
        <c:delete val="1"/>
        <c:axPos val="l"/>
        <c:numFmt formatCode="General" sourceLinked="1"/>
        <c:tickLblPos val="none"/>
        <c:crossAx val="66160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rotX val="0"/>
      <c:rotY val="0"/>
      <c:perspective val="0"/>
    </c:view3D>
    <c:plotArea>
      <c:layout>
        <c:manualLayout>
          <c:layoutTarget val="inner"/>
          <c:xMode val="edge"/>
          <c:yMode val="edge"/>
          <c:x val="0.11265432098765434"/>
          <c:y val="0.2336673228346457"/>
          <c:w val="0.88734567901234562"/>
          <c:h val="0.666605861767279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запросы социально - правовые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930</c:v>
                </c:pt>
                <c:pt idx="1">
                  <c:v>980</c:v>
                </c:pt>
                <c:pt idx="2">
                  <c:v>1020</c:v>
                </c:pt>
              </c:numCache>
            </c:numRef>
          </c:val>
        </c:ser>
        <c:gapWidth val="100"/>
        <c:shape val="cylinder"/>
        <c:axId val="79456896"/>
        <c:axId val="81876864"/>
        <c:axId val="0"/>
      </c:bar3DChart>
      <c:catAx>
        <c:axId val="79456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1876864"/>
        <c:crosses val="autoZero"/>
        <c:auto val="1"/>
        <c:lblAlgn val="ctr"/>
        <c:lblOffset val="100"/>
      </c:catAx>
      <c:valAx>
        <c:axId val="81876864"/>
        <c:scaling>
          <c:orientation val="minMax"/>
        </c:scaling>
        <c:delete val="1"/>
        <c:axPos val="l"/>
        <c:numFmt formatCode="General" sourceLinked="1"/>
        <c:tickLblPos val="none"/>
        <c:crossAx val="794568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запросы тематические</a:t>
            </a:r>
          </a:p>
        </c:rich>
      </c:tx>
      <c:layout>
        <c:manualLayout>
          <c:xMode val="edge"/>
          <c:yMode val="edge"/>
          <c:x val="0.32374340921875316"/>
          <c:y val="1.3057671381936893E-2"/>
        </c:manualLayout>
      </c:layout>
    </c:title>
    <c:view3D>
      <c:rotX val="0"/>
      <c:rotY val="0"/>
      <c:depthPercent val="100"/>
      <c:perspective val="0"/>
    </c:view3D>
    <c:plotArea>
      <c:layout>
        <c:manualLayout>
          <c:layoutTarget val="inner"/>
          <c:xMode val="edge"/>
          <c:yMode val="edge"/>
          <c:x val="6.1811863911204093E-2"/>
          <c:y val="0.17436395260168105"/>
          <c:w val="0.92118987351321491"/>
          <c:h val="0.738798934137585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запросы тематические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280</c:v>
                </c:pt>
                <c:pt idx="1">
                  <c:v>240</c:v>
                </c:pt>
                <c:pt idx="2">
                  <c:v>200</c:v>
                </c:pt>
              </c:numCache>
            </c:numRef>
          </c:val>
        </c:ser>
        <c:gapWidth val="100"/>
        <c:shape val="cylinder"/>
        <c:axId val="81906688"/>
        <c:axId val="85463808"/>
        <c:axId val="0"/>
      </c:bar3DChart>
      <c:catAx>
        <c:axId val="8190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5463808"/>
        <c:crosses val="autoZero"/>
        <c:auto val="1"/>
        <c:lblAlgn val="ctr"/>
        <c:lblOffset val="100"/>
      </c:catAx>
      <c:valAx>
        <c:axId val="85463808"/>
        <c:scaling>
          <c:orientation val="minMax"/>
        </c:scaling>
        <c:delete val="1"/>
        <c:axPos val="l"/>
        <c:numFmt formatCode="General" sourceLinked="1"/>
        <c:tickLblPos val="none"/>
        <c:crossAx val="819066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564904"/>
            <a:ext cx="43204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архивной службы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3600.JPG"/>
          <p:cNvPicPr>
            <a:picLocks noChangeAspect="1"/>
          </p:cNvPicPr>
          <p:nvPr/>
        </p:nvPicPr>
        <p:blipFill>
          <a:blip r:embed="rId3" cstate="print"/>
          <a:srcRect l="3333" t="12661" r="3333" b="5041"/>
          <a:stretch>
            <a:fillRect/>
          </a:stretch>
        </p:blipFill>
        <p:spPr>
          <a:xfrm>
            <a:off x="1043608" y="1844824"/>
            <a:ext cx="3172150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373216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34056e83d31085d31140c06a9f04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952501"/>
            <a:ext cx="2376264" cy="3340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6336704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организаций государственной областной формы собственности:</a:t>
            </a:r>
          </a:p>
          <a:p>
            <a:pPr algn="ctr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и налоговой политики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</a:p>
          <a:p>
            <a:pPr algn="ctr">
              <a:buFontTx/>
              <a:buChar char="-"/>
            </a:pPr>
            <a:endParaRPr lang="ru-RU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Государственное унитарное предприятие Новосибирской области «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Болотнинский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лесхоз»</a:t>
            </a:r>
          </a:p>
          <a:p>
            <a:pPr algn="ctr">
              <a:buFontTx/>
              <a:buChar char="-"/>
            </a:pPr>
            <a:endParaRPr lang="ru-RU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Новосибирской области «Редакция газеты «Наши новости»</a:t>
            </a:r>
          </a:p>
          <a:p>
            <a:pPr algn="ctr">
              <a:buFontTx/>
              <a:buChar char="-"/>
            </a:pPr>
            <a:endParaRPr lang="ru-RU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образовательное учреждение среднего профессионального образования Новосибирской области «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Болотнинский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Педагогический колледж»</a:t>
            </a:r>
          </a:p>
          <a:p>
            <a:pPr algn="ctr">
              <a:buFontTx/>
              <a:buChar char="-"/>
            </a:pPr>
            <a:endParaRPr lang="ru-RU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 Новосибирской области «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Болотнинская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центральная районная больница»</a:t>
            </a:r>
          </a:p>
          <a:p>
            <a:pPr algn="ctr">
              <a:buFontTx/>
              <a:buChar char="-"/>
            </a:pPr>
            <a:endParaRPr lang="ru-RU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Новосибирской области «Центр занятости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района»</a:t>
            </a:r>
          </a:p>
          <a:p>
            <a:pPr algn="ctr">
              <a:buFontTx/>
              <a:buChar char="-"/>
            </a:pPr>
            <a:endParaRPr lang="ru-RU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Территориальная избирательная комиссия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72252_2012052114553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717032"/>
            <a:ext cx="223224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661248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12679219_006_16841_0_558b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2726" y="4149080"/>
            <a:ext cx="4058307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539552" y="332656"/>
            <a:ext cx="4824536" cy="4392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организация частной формы собственности, с которой мы работаем на основании договоров о сотрудничестве, передаче на хранение и использовании архивных документов. </a:t>
            </a:r>
          </a:p>
          <a:p>
            <a:pPr algn="ctr"/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Болотнинское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заготовительно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торговое потребительское общество (ЗТПО) Новосибирской области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1556792"/>
            <a:ext cx="3384376" cy="4392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же организациями  -источниками комплектования отдела являются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избирательных комиссий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сельсоветов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 управлений и отделов администрации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endParaRPr lang="ru-RU" sz="2000" dirty="0">
              <a:latin typeface="Gabriola" pitchFamily="82" charset="0"/>
            </a:endParaRPr>
          </a:p>
        </p:txBody>
      </p:sp>
      <p:pic>
        <p:nvPicPr>
          <p:cNvPr id="9" name="Рисунок 8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три года включены: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дополнительного образования  детей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юношеская спортивная школа «Темп»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Муниципальное бюджетное учреждение «Комплексный центр социального обслуживания населения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области»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Муниципальное бюджетное учреждение «Центр бухгалтерского, материально- технического  и информационного обеспечения»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– увеличение количества организаций – источников комплектования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3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717032"/>
            <a:ext cx="518457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5517232"/>
            <a:ext cx="100811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86227" y="1691183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социально – правовых и тематических запросов граждан и юридических лиц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218487" cy="583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 – 2017 годы в базу данных Электронный архив» в модуль «Фонд пользования» введено 2117 дел, 288768 образов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Оцифровка  архивных   документов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an__2015_01-21_04_09-09впра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24482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3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537520"/>
            <a:ext cx="2878200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3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5688" y="2852936"/>
            <a:ext cx="280831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661248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2017 год отделом архивной службы подготовлены две информации по архивным документам «По страницам истории», которые были опубликованы  в газете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«Наши новости»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661248"/>
            <a:ext cx="1000491" cy="1080000"/>
          </a:xfrm>
          <a:prstGeom prst="rect">
            <a:avLst/>
          </a:prstGeom>
        </p:spPr>
      </p:pic>
      <p:pic>
        <p:nvPicPr>
          <p:cNvPr id="1027" name="Picture 3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6164261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2017 год отделом архивной службы проведено 6 школьных уроков, 2 экскурсии и подготовлено 2 выставка архивных документов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3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4036767" cy="269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661248"/>
            <a:ext cx="1000491" cy="1080000"/>
          </a:xfrm>
          <a:prstGeom prst="rect">
            <a:avLst/>
          </a:prstGeom>
        </p:spPr>
      </p:pic>
      <p:pic>
        <p:nvPicPr>
          <p:cNvPr id="3078" name="Picture 6" descr="Y:\Мои документы\Отдел_архива\АРХИВ Крылова\фото 2017\Семинар\IMG_0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28800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запланированные мероприятия по сохранению документального исторического наследия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и увеличению объема архивного фонда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выполняются ежегодно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3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72816"/>
            <a:ext cx="4824536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4824536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Почтовый адрес: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Ул. М. Горького,33, г. Болотное,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Новосибирская область,633340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Тел./факс (383-49)2-18-88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E-mail</a:t>
            </a:r>
            <a:r>
              <a:rPr lang="ru-RU" sz="2000" i="1" dirty="0" smtClean="0">
                <a:solidFill>
                  <a:schemeClr val="bg1"/>
                </a:solidFill>
              </a:rPr>
              <a:t>: </a:t>
            </a:r>
            <a:r>
              <a:rPr lang="en-US" sz="2000" i="1" dirty="0" err="1" smtClean="0">
                <a:solidFill>
                  <a:schemeClr val="bg1"/>
                </a:solidFill>
              </a:rPr>
              <a:t>arhiv@bolotnoe</a:t>
            </a:r>
            <a:r>
              <a:rPr lang="ru-RU" sz="2000" i="1" dirty="0" smtClean="0">
                <a:solidFill>
                  <a:schemeClr val="bg1"/>
                </a:solidFill>
              </a:rPr>
              <a:t>.</a:t>
            </a:r>
            <a:r>
              <a:rPr lang="en-US" sz="2000" i="1" dirty="0" err="1" smtClean="0">
                <a:solidFill>
                  <a:schemeClr val="bg1"/>
                </a:solidFill>
              </a:rPr>
              <a:t>ru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32856"/>
            <a:ext cx="468052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76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abriola" pitchFamily="82" charset="0"/>
              </a:rPr>
              <a:t>           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Решением исполнительного комитета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районного Совета депутатов трудящихся от 27 июля 1944 года № 464 был создан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Болотнинский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районный государственный архив.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С момента образования до настоящего времени претерпел ряд преобразований. С 2005 года – отдел архивной службы администрации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3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708920"/>
            <a:ext cx="49685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373216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63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Имена районных архивистов известны с 1948 года – это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Серкисемова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 период с 1952 по – 1969 гг. в архиве работали Гаврилова В. И.,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Шалютова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В., Лемешкина В. Ф.,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Чахлова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Г.Д.,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Боженок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Н.К.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Более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лет возглавляла архивную службу района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Лавренко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 В.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Ей удалось улучшить условия хранения документов – увеличить площадь архива. С 1980 по 1985 год архивом заведовала Мария Ивановна Карпова.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С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1986 по 1989 сменилось четыре руководителя архива: Васильева О. М., Руденко Т., Сукманова О. В.,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Шевень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 А.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1990 году архив возглавила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Андрюнькина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И., специалистом была Козырева Н. А., которая впоследствии возглавила отдел архивной службы.  С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 август 2016  руководила отделом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Дворочук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О.Г.</a:t>
            </a:r>
          </a:p>
        </p:txBody>
      </p:sp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301208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264696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в отделе архивной службы работаю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т: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Gabriola" pitchFamily="82" charset="0"/>
              </a:rPr>
              <a:t>                          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Gabriola" pitchFamily="82" charset="0"/>
              </a:rPr>
              <a:t>                                                   </a:t>
            </a:r>
            <a:endParaRPr lang="ru-RU" sz="1600" b="1" i="1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ru-RU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28800"/>
            <a:ext cx="25922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</a:rPr>
              <a:t>Ведущий специалист- </a:t>
            </a:r>
            <a:r>
              <a:rPr lang="ru-RU" sz="2000" b="1" dirty="0" err="1" smtClean="0">
                <a:solidFill>
                  <a:schemeClr val="bg1"/>
                </a:solidFill>
                <a:latin typeface="Gabriola" pitchFamily="82" charset="0"/>
              </a:rPr>
              <a:t>Дударёк</a:t>
            </a:r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</a:rPr>
              <a:t>  Е.В.</a:t>
            </a:r>
            <a:endParaRPr lang="ru-RU" sz="20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484784"/>
            <a:ext cx="2664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</a:rPr>
              <a:t>Начальник отдела –Крылова О.Н.</a:t>
            </a:r>
            <a:endParaRPr lang="ru-RU" sz="20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1340768"/>
            <a:ext cx="244827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</a:rPr>
              <a:t>Специалист 1 разряда -  </a:t>
            </a:r>
            <a:r>
              <a:rPr lang="ru-RU" sz="2000" b="1" dirty="0" err="1" smtClean="0">
                <a:solidFill>
                  <a:schemeClr val="bg1"/>
                </a:solidFill>
                <a:latin typeface="Gabriola" pitchFamily="82" charset="0"/>
              </a:rPr>
              <a:t>Челеев</a:t>
            </a:r>
            <a:r>
              <a:rPr lang="ru-RU" sz="2000" b="1" dirty="0" smtClean="0">
                <a:solidFill>
                  <a:schemeClr val="bg1"/>
                </a:solidFill>
                <a:latin typeface="Gabriola" pitchFamily="82" charset="0"/>
              </a:rPr>
              <a:t> Е.С.</a:t>
            </a:r>
            <a:endParaRPr lang="ru-RU" sz="20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6" name="Picture 2" descr="Y:\Мои документы\Отдел_архива\САЙТ\фото сотруд\Фото1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2160240" cy="2952328"/>
          </a:xfrm>
          <a:prstGeom prst="rect">
            <a:avLst/>
          </a:prstGeom>
          <a:noFill/>
        </p:spPr>
      </p:pic>
      <p:pic>
        <p:nvPicPr>
          <p:cNvPr id="1027" name="Picture 3" descr="Y:\Мои документы\Отдел_архива\САЙТ\фото сотруд\Фото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2835000" cy="3780000"/>
          </a:xfrm>
          <a:prstGeom prst="rect">
            <a:avLst/>
          </a:prstGeom>
          <a:noFill/>
        </p:spPr>
      </p:pic>
      <p:pic>
        <p:nvPicPr>
          <p:cNvPr id="1028" name="Picture 4" descr="Y:\Мои документы\Отдел_архива\САЙТ\фото сотруд\Фото1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76872"/>
            <a:ext cx="2214000" cy="2879992"/>
          </a:xfrm>
          <a:prstGeom prst="rect">
            <a:avLst/>
          </a:prstGeom>
          <a:noFill/>
        </p:spPr>
      </p:pic>
      <p:pic>
        <p:nvPicPr>
          <p:cNvPr id="12" name="Рисунок 11" descr="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 lvl="2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архиве хранится 164 фонда объемом 32519 ед. хр. за 1928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–2012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гг., в том числе 22860 дел управленческой документации (среди них документы за 1928 год – это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похозяйственные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Новобибеевского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Корниловского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сельских советов), 8947  дел по личному составу, 581 ед. фотодокументов, 129 ед. хр. документов личного происхождения,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Учет и хранение: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917г.  Паспорт жителя села Болотное Гондатьевского уезда Томской волости Томской губернии А.Н.Голише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295232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941г. Паспорт готовности к зиме 1941-1942 гг., выданный коллективу Болотнинского паровозного депо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3312368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974г. Поздравление с 10-летним юбилеем коллектива Болотнинского народного театра от театра Красный Фак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852936"/>
            <a:ext cx="201622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517232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39552" y="76470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архивной службы комплектуется документами </a:t>
            </a:r>
          </a:p>
          <a:p>
            <a:pPr lvl="2" algn="ctr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 организаций и предприятий 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Комплектование: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661248"/>
            <a:ext cx="1000491" cy="1080000"/>
          </a:xfrm>
          <a:prstGeom prst="rect">
            <a:avLst/>
          </a:prstGeom>
        </p:spPr>
      </p:pic>
      <p:pic>
        <p:nvPicPr>
          <p:cNvPr id="1026" name="Picture 2" descr="Y:\Мои документы\Отдел_архива\АРХИВ Крылова\фото 2017\Д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09120"/>
            <a:ext cx="2970000" cy="1980000"/>
          </a:xfrm>
          <a:prstGeom prst="rect">
            <a:avLst/>
          </a:prstGeom>
          <a:noFill/>
        </p:spPr>
      </p:pic>
      <p:pic>
        <p:nvPicPr>
          <p:cNvPr id="1027" name="Picture 3" descr="C:\Users\krylova\Desktop\38173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09120"/>
            <a:ext cx="3178900" cy="1980000"/>
          </a:xfrm>
          <a:prstGeom prst="rect">
            <a:avLst/>
          </a:prstGeom>
          <a:noFill/>
        </p:spPr>
      </p:pic>
      <p:pic>
        <p:nvPicPr>
          <p:cNvPr id="1028" name="Picture 4" descr="C:\Users\krylova\Desktop\img_6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5" y="2420888"/>
            <a:ext cx="3505613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 flipH="1">
            <a:off x="4860032" y="1844824"/>
            <a:ext cx="4032448" cy="4752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организации государственной федеральной формы собственности: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Болотнинский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районный суд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Прокуратура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Управление пенсионного фонда РФ в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районе по Новосибирской области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84784"/>
            <a:ext cx="417646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 депутатов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>
              <a:buFontTx/>
              <a:buChar char="-"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Болотнинского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>
              <a:buFontTx/>
              <a:buChar char="-"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 Советов депутатов поселений района</a:t>
            </a:r>
          </a:p>
          <a:p>
            <a:pPr algn="ctr">
              <a:buFontTx/>
              <a:buChar char="-"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 Администраций поселений района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– 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комплектования</a:t>
            </a:r>
            <a:endParaRPr lang="ru-RU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Y:\Мои документы\Отдел_архива\АРХИВ Крылова\фото 2017\Крылова О.Н\сессия 23 июня 2016г\IMG_4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93096"/>
            <a:ext cx="2880000" cy="2160000"/>
          </a:xfrm>
          <a:prstGeom prst="rect">
            <a:avLst/>
          </a:prstGeom>
          <a:noFill/>
        </p:spPr>
      </p:pic>
      <p:pic>
        <p:nvPicPr>
          <p:cNvPr id="18" name="Рисунок 17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589240"/>
            <a:ext cx="1000491" cy="1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1562</TotalTime>
  <Words>697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Отдел архивной службы Болотнинского района Новосибирской области</vt:lpstr>
      <vt:lpstr>Слайд 2</vt:lpstr>
      <vt:lpstr>Слайд 3</vt:lpstr>
      <vt:lpstr>Слайд 4</vt:lpstr>
      <vt:lpstr>Учет и хранение:</vt:lpstr>
      <vt:lpstr>Слайд 6</vt:lpstr>
      <vt:lpstr>Слайд 7</vt:lpstr>
      <vt:lpstr>Комплектование:</vt:lpstr>
      <vt:lpstr>Организации – источники комплектования</vt:lpstr>
      <vt:lpstr>Слайд 10</vt:lpstr>
      <vt:lpstr>Слайд 11</vt:lpstr>
      <vt:lpstr>Задача – увеличение количества организаций – источников комплектования</vt:lpstr>
      <vt:lpstr>Исполнение социально – правовых и тематических запросов граждан и юридических лиц</vt:lpstr>
      <vt:lpstr>Слайд 14</vt:lpstr>
      <vt:lpstr>Оцифровка  архивных   документов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архивной службы Болотнинского района Новосибирской области</dc:title>
  <cp:lastModifiedBy>Крылова</cp:lastModifiedBy>
  <cp:revision>181</cp:revision>
  <dcterms:modified xsi:type="dcterms:W3CDTF">2017-12-01T02:17:02Z</dcterms:modified>
</cp:coreProperties>
</file>